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theme/themeOverride10.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handoutMasterIdLst>
    <p:handoutMasterId r:id="rId74"/>
  </p:handoutMasterIdLst>
  <p:sldIdLst>
    <p:sldId id="256" r:id="rId2"/>
    <p:sldId id="257" r:id="rId3"/>
    <p:sldId id="274" r:id="rId4"/>
    <p:sldId id="275" r:id="rId5"/>
    <p:sldId id="278" r:id="rId6"/>
    <p:sldId id="276" r:id="rId7"/>
    <p:sldId id="301" r:id="rId8"/>
    <p:sldId id="302" r:id="rId9"/>
    <p:sldId id="277" r:id="rId10"/>
    <p:sldId id="361" r:id="rId11"/>
    <p:sldId id="331" r:id="rId12"/>
    <p:sldId id="258" r:id="rId13"/>
    <p:sldId id="259" r:id="rId14"/>
    <p:sldId id="330" r:id="rId15"/>
    <p:sldId id="356" r:id="rId16"/>
    <p:sldId id="260" r:id="rId17"/>
    <p:sldId id="262" r:id="rId18"/>
    <p:sldId id="261" r:id="rId19"/>
    <p:sldId id="263" r:id="rId20"/>
    <p:sldId id="264" r:id="rId21"/>
    <p:sldId id="265" r:id="rId22"/>
    <p:sldId id="266" r:id="rId23"/>
    <p:sldId id="267" r:id="rId24"/>
    <p:sldId id="268" r:id="rId25"/>
    <p:sldId id="269" r:id="rId26"/>
    <p:sldId id="270" r:id="rId27"/>
    <p:sldId id="271" r:id="rId28"/>
    <p:sldId id="332" r:id="rId29"/>
    <p:sldId id="279" r:id="rId30"/>
    <p:sldId id="333" r:id="rId31"/>
    <p:sldId id="280" r:id="rId32"/>
    <p:sldId id="281" r:id="rId33"/>
    <p:sldId id="282" r:id="rId34"/>
    <p:sldId id="283" r:id="rId35"/>
    <p:sldId id="284" r:id="rId36"/>
    <p:sldId id="285" r:id="rId37"/>
    <p:sldId id="286" r:id="rId38"/>
    <p:sldId id="303" r:id="rId39"/>
    <p:sldId id="304" r:id="rId40"/>
    <p:sldId id="305" r:id="rId41"/>
    <p:sldId id="435" r:id="rId42"/>
    <p:sldId id="421" r:id="rId43"/>
    <p:sldId id="422" r:id="rId44"/>
    <p:sldId id="326" r:id="rId45"/>
    <p:sldId id="327" r:id="rId46"/>
    <p:sldId id="328" r:id="rId47"/>
    <p:sldId id="329" r:id="rId48"/>
    <p:sldId id="434" r:id="rId49"/>
    <p:sldId id="433" r:id="rId50"/>
    <p:sldId id="438" r:id="rId51"/>
    <p:sldId id="439" r:id="rId52"/>
    <p:sldId id="440" r:id="rId53"/>
    <p:sldId id="441" r:id="rId54"/>
    <p:sldId id="432" r:id="rId55"/>
    <p:sldId id="423" r:id="rId56"/>
    <p:sldId id="334" r:id="rId57"/>
    <p:sldId id="424" r:id="rId58"/>
    <p:sldId id="335" r:id="rId59"/>
    <p:sldId id="337" r:id="rId60"/>
    <p:sldId id="336" r:id="rId61"/>
    <p:sldId id="343" r:id="rId62"/>
    <p:sldId id="338" r:id="rId63"/>
    <p:sldId id="339" r:id="rId64"/>
    <p:sldId id="431" r:id="rId65"/>
    <p:sldId id="348" r:id="rId66"/>
    <p:sldId id="341" r:id="rId67"/>
    <p:sldId id="426" r:id="rId68"/>
    <p:sldId id="430" r:id="rId69"/>
    <p:sldId id="346" r:id="rId70"/>
    <p:sldId id="347" r:id="rId71"/>
    <p:sldId id="306" r:id="rId7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82C88-B3C0-47D2-96F9-FB5EEA162EE3}" v="4" dt="2026-06-11T23:54:00.810"/>
  </p1510:revLst>
</p1510:revInfo>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varScale="1">
        <p:scale>
          <a:sx n="117" d="100"/>
          <a:sy n="117" d="100"/>
        </p:scale>
        <p:origin x="29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ichi mizutani" userId="c793c06915f81ec9" providerId="LiveId" clId="{A1FF6416-73AD-4888-98BF-13AF33849DED}"/>
    <pc:docChg chg="custSel modSld">
      <pc:chgData name="kenichi mizutani" userId="c793c06915f81ec9" providerId="LiveId" clId="{A1FF6416-73AD-4888-98BF-13AF33849DED}" dt="2026-06-11T23:54:00.895" v="33" actId="27636"/>
      <pc:docMkLst>
        <pc:docMk/>
      </pc:docMkLst>
      <pc:sldChg chg="modSp mod">
        <pc:chgData name="kenichi mizutani" userId="c793c06915f81ec9" providerId="LiveId" clId="{A1FF6416-73AD-4888-98BF-13AF33849DED}" dt="2026-06-11T23:54:00.810" v="31"/>
        <pc:sldMkLst>
          <pc:docMk/>
          <pc:sldMk cId="0" sldId="256"/>
        </pc:sldMkLst>
        <pc:spChg chg="mod">
          <ac:chgData name="kenichi mizutani" userId="c793c06915f81ec9" providerId="LiveId" clId="{A1FF6416-73AD-4888-98BF-13AF33849DED}" dt="2026-06-11T23:54:00.810" v="31"/>
          <ac:spMkLst>
            <pc:docMk/>
            <pc:sldMk cId="0" sldId="256"/>
            <ac:spMk id="3" creationId="{00000000-0000-0000-0000-000000000000}"/>
          </ac:spMkLst>
        </pc:spChg>
      </pc:sldChg>
      <pc:sldChg chg="modSp mod">
        <pc:chgData name="kenichi mizutani" userId="c793c06915f81ec9" providerId="LiveId" clId="{A1FF6416-73AD-4888-98BF-13AF33849DED}" dt="2026-06-11T23:54:00.891" v="32" actId="27636"/>
        <pc:sldMkLst>
          <pc:docMk/>
          <pc:sldMk cId="0" sldId="258"/>
        </pc:sldMkLst>
        <pc:spChg chg="mod">
          <ac:chgData name="kenichi mizutani" userId="c793c06915f81ec9" providerId="LiveId" clId="{A1FF6416-73AD-4888-98BF-13AF33849DED}" dt="2026-06-11T23:54:00.891" v="32" actId="27636"/>
          <ac:spMkLst>
            <pc:docMk/>
            <pc:sldMk cId="0" sldId="258"/>
            <ac:spMk id="3" creationId="{00000000-0000-0000-0000-000000000000}"/>
          </ac:spMkLst>
        </pc:spChg>
      </pc:sldChg>
      <pc:sldChg chg="modSp mod">
        <pc:chgData name="kenichi mizutani" userId="c793c06915f81ec9" providerId="LiveId" clId="{A1FF6416-73AD-4888-98BF-13AF33849DED}" dt="2026-06-11T23:54:00.895" v="33" actId="27636"/>
        <pc:sldMkLst>
          <pc:docMk/>
          <pc:sldMk cId="0" sldId="259"/>
        </pc:sldMkLst>
        <pc:spChg chg="mod">
          <ac:chgData name="kenichi mizutani" userId="c793c06915f81ec9" providerId="LiveId" clId="{A1FF6416-73AD-4888-98BF-13AF33849DED}" dt="2026-06-11T23:54:00.895" v="33" actId="27636"/>
          <ac:spMkLst>
            <pc:docMk/>
            <pc:sldMk cId="0" sldId="259"/>
            <ac:spMk id="5" creationId="{00000000-0000-0000-0000-000000000000}"/>
          </ac:spMkLst>
        </pc:spChg>
      </pc:sldChg>
      <pc:sldChg chg="modSp mod">
        <pc:chgData name="kenichi mizutani" userId="c793c06915f81ec9" providerId="LiveId" clId="{A1FF6416-73AD-4888-98BF-13AF33849DED}" dt="2026-06-11T14:18:37.450" v="17" actId="27636"/>
        <pc:sldMkLst>
          <pc:docMk/>
          <pc:sldMk cId="0" sldId="274"/>
        </pc:sldMkLst>
        <pc:spChg chg="mod">
          <ac:chgData name="kenichi mizutani" userId="c793c06915f81ec9" providerId="LiveId" clId="{A1FF6416-73AD-4888-98BF-13AF33849DED}" dt="2026-06-11T14:18:37.450" v="17" actId="27636"/>
          <ac:spMkLst>
            <pc:docMk/>
            <pc:sldMk cId="0" sldId="274"/>
            <ac:spMk id="12291" creationId="{00000000-0000-0000-0000-000000000000}"/>
          </ac:spMkLst>
        </pc:spChg>
      </pc:sldChg>
      <pc:sldChg chg="modSp mod">
        <pc:chgData name="kenichi mizutani" userId="c793c06915f81ec9" providerId="LiveId" clId="{A1FF6416-73AD-4888-98BF-13AF33849DED}" dt="2026-06-11T14:18:12.827" v="12" actId="14100"/>
        <pc:sldMkLst>
          <pc:docMk/>
          <pc:sldMk cId="0" sldId="275"/>
        </pc:sldMkLst>
        <pc:spChg chg="mod">
          <ac:chgData name="kenichi mizutani" userId="c793c06915f81ec9" providerId="LiveId" clId="{A1FF6416-73AD-4888-98BF-13AF33849DED}" dt="2026-06-11T14:18:12.827" v="12" actId="14100"/>
          <ac:spMkLst>
            <pc:docMk/>
            <pc:sldMk cId="0" sldId="275"/>
            <ac:spMk id="13315" creationId="{00000000-0000-0000-0000-000000000000}"/>
          </ac:spMkLst>
        </pc:spChg>
      </pc:sldChg>
      <pc:sldChg chg="modSp mod">
        <pc:chgData name="kenichi mizutani" userId="c793c06915f81ec9" providerId="LiveId" clId="{A1FF6416-73AD-4888-98BF-13AF33849DED}" dt="2026-06-11T14:18:37.536" v="20" actId="27636"/>
        <pc:sldMkLst>
          <pc:docMk/>
          <pc:sldMk cId="0" sldId="304"/>
        </pc:sldMkLst>
        <pc:spChg chg="mod">
          <ac:chgData name="kenichi mizutani" userId="c793c06915f81ec9" providerId="LiveId" clId="{A1FF6416-73AD-4888-98BF-13AF33849DED}" dt="2026-06-11T14:18:37.536" v="20" actId="27636"/>
          <ac:spMkLst>
            <pc:docMk/>
            <pc:sldMk cId="0" sldId="304"/>
            <ac:spMk id="3" creationId="{00000000-0000-0000-0000-000000000000}"/>
          </ac:spMkLst>
        </pc:spChg>
      </pc:sldChg>
      <pc:sldChg chg="modSp mod">
        <pc:chgData name="kenichi mizutani" userId="c793c06915f81ec9" providerId="LiveId" clId="{A1FF6416-73AD-4888-98BF-13AF33849DED}" dt="2026-06-11T14:18:37.545" v="21" actId="27636"/>
        <pc:sldMkLst>
          <pc:docMk/>
          <pc:sldMk cId="0" sldId="328"/>
        </pc:sldMkLst>
        <pc:spChg chg="mod">
          <ac:chgData name="kenichi mizutani" userId="c793c06915f81ec9" providerId="LiveId" clId="{A1FF6416-73AD-4888-98BF-13AF33849DED}" dt="2026-06-11T14:18:37.545" v="21" actId="27636"/>
          <ac:spMkLst>
            <pc:docMk/>
            <pc:sldMk cId="0" sldId="328"/>
            <ac:spMk id="65538" creationId="{11012FD1-B1CA-627D-4C6D-F4E60A9F51D2}"/>
          </ac:spMkLst>
        </pc:spChg>
      </pc:sldChg>
      <pc:sldChg chg="modSp mod">
        <pc:chgData name="kenichi mizutani" userId="c793c06915f81ec9" providerId="LiveId" clId="{A1FF6416-73AD-4888-98BF-13AF33849DED}" dt="2026-06-11T14:18:37.555" v="22" actId="27636"/>
        <pc:sldMkLst>
          <pc:docMk/>
          <pc:sldMk cId="485260619" sldId="434"/>
        </pc:sldMkLst>
        <pc:spChg chg="mod">
          <ac:chgData name="kenichi mizutani" userId="c793c06915f81ec9" providerId="LiveId" clId="{A1FF6416-73AD-4888-98BF-13AF33849DED}" dt="2026-06-11T14:18:37.555" v="22" actId="27636"/>
          <ac:spMkLst>
            <pc:docMk/>
            <pc:sldMk cId="485260619" sldId="434"/>
            <ac:spMk id="69635" creationId="{FD6E9E56-A942-58B6-F2F9-48A1C180369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61A3E-AC6E-4B60-95A4-C1B3371851F9}" type="datetimeFigureOut">
              <a:rPr kumimoji="1" lang="ja-JP" altLang="en-US" smtClean="0"/>
              <a:t>2026/6/19</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90A3E0-14E8-4BE6-85AB-5C5385A62A44}"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34F6E-DEEE-400C-92A1-19923C75B907}" type="datetimeFigureOut">
              <a:rPr kumimoji="1" lang="ja-JP" altLang="en-US" smtClean="0"/>
              <a:t>2026/6/18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3A1E1-D89E-4D9F-ACC7-724568FAD569}"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hemeOverride" Target="../theme/themeOverride9.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hemeOverride" Target="../theme/themeOverride10.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hemeOverride" Target="../theme/themeOverride4.xml"/><Relationship Id="rId5" Type="http://schemas.openxmlformats.org/officeDocument/2006/relationships/hyperlink" Target="http://www.mhlw.go.jp/seisakunitsuite/bunya/kenkou_iryou/kenkou/kekkaku-kansenshou/rubella/vaccination/about.html#anchor01" TargetMode="External"/><Relationship Id="rId4" Type="http://schemas.openxmlformats.org/officeDocument/2006/relationships/hyperlink" Target="http://www.mhlw.go.jp/seisakunitsuite/bunya/kenkou_iryou/kenkou/kekkaku-kansenshou/rubella/vaccination/about.html#anchor0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170"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ja-JP" sz="1200" dirty="0"/>
              <a:t>2</a:t>
            </a:fld>
            <a:endParaRPr lang="en-US" altLang="ja-JP" sz="1200" dirty="0"/>
          </a:p>
        </p:txBody>
      </p:sp>
      <p:sp>
        <p:nvSpPr>
          <p:cNvPr id="7171" name="Rectangle 2"/>
          <p:cNvSpPr>
            <a:spLocks noGrp="1" noRot="1" noChangeAspect="1" noTextEdit="1"/>
          </p:cNvSpPr>
          <p:nvPr>
            <p:ph type="sldImg"/>
          </p:nvPr>
        </p:nvSpPr>
        <p:spPr/>
      </p:sp>
      <p:sp>
        <p:nvSpPr>
          <p:cNvPr id="7172" name="Rectangle 3"/>
          <p:cNvSpPr>
            <a:spLocks noGrp="1"/>
          </p:cNvSpPr>
          <p:nvPr>
            <p:ph type="body" idx="1"/>
          </p:nvPr>
        </p:nvSpPr>
        <p:spPr/>
        <p:txBody>
          <a:bodyPr vert="horz" wrap="square" anchor="t" anchorCtr="0"/>
          <a:lstStyle/>
          <a:p>
            <a:pPr lvl="0" eaLnBrk="1" hangingPunct="1"/>
            <a:r>
              <a:rPr lang="ja-JP" altLang="en-US" dirty="0"/>
              <a:t>平成１０年５月６日開院しました。子育て支援に開院当初から力を入れており、さくらんぼクラブという子育てサークルも開催しています。現在は子育て支援センターを併設して毎日就園前のお子さんとお母さんが集まりにぎやかです。</a:t>
            </a:r>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56B9C043-57FA-4BAE-C944-BFF348618B35}"/>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6D365415-4397-4BC9-8734-3284D7D634B9}" type="slidenum">
              <a:rPr lang="en-US" altLang="ja-JP" sz="1200"/>
              <a:pPr algn="r" eaLnBrk="1" hangingPunct="1"/>
              <a:t>56</a:t>
            </a:fld>
            <a:endParaRPr lang="en-US" altLang="ja-JP" sz="1200"/>
          </a:p>
        </p:txBody>
      </p:sp>
      <p:sp>
        <p:nvSpPr>
          <p:cNvPr id="78851" name="Rectangle 2">
            <a:extLst>
              <a:ext uri="{FF2B5EF4-FFF2-40B4-BE49-F238E27FC236}">
                <a16:creationId xmlns:a16="http://schemas.microsoft.com/office/drawing/2014/main" id="{ACD79A0D-3552-2CA3-C3A9-D2904F1249F6}"/>
              </a:ext>
            </a:extLst>
          </p:cNvPr>
          <p:cNvSpPr>
            <a:spLocks noGrp="1" noRot="1" noChangeAspect="1" noChangeArrowheads="1" noTextEdit="1"/>
          </p:cNvSpPr>
          <p:nvPr>
            <p:ph type="sldImg"/>
          </p:nvPr>
        </p:nvSpPr>
        <p:spPr>
          <a:xfrm>
            <a:off x="381000" y="685800"/>
            <a:ext cx="6096000" cy="3429000"/>
          </a:xfrm>
        </p:spPr>
      </p:sp>
      <p:sp>
        <p:nvSpPr>
          <p:cNvPr id="78852" name="Rectangle 3">
            <a:extLst>
              <a:ext uri="{FF2B5EF4-FFF2-40B4-BE49-F238E27FC236}">
                <a16:creationId xmlns:a16="http://schemas.microsoft.com/office/drawing/2014/main" id="{41687A73-2E1F-A442-A070-FEB72E176A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今年に入りアメリカでワクチン接種をしない集団で流行があり、ディズニーランドで感染して６００人ほど流行、日本でも８月のジャスティンビーバーのコンサート、</a:t>
            </a:r>
            <a:r>
              <a:rPr lang="en-US" altLang="ja-JP"/>
              <a:t>9</a:t>
            </a:r>
            <a:r>
              <a:rPr lang="ja-JP" altLang="en-US"/>
              <a:t>月に関西空港でのアウトブレイクや尼崎での流行で一気に全国に広がる可能性あり</a:t>
            </a:r>
            <a:endParaRPr lang="en-US" altLang="ja-JP"/>
          </a:p>
          <a:p>
            <a:pPr eaLnBrk="1" hangingPunct="1"/>
            <a:r>
              <a:rPr lang="ja-JP" altLang="en-US"/>
              <a:t>これは</a:t>
            </a:r>
            <a:r>
              <a:rPr lang="en-US" altLang="ja-JP"/>
              <a:t>H1</a:t>
            </a:r>
            <a:r>
              <a:rPr lang="ja-JP" altLang="en-US"/>
              <a:t>という中国で流行しているタイプ</a:t>
            </a: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8465802-FCEB-69D6-A801-95BF34F0D733}"/>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70FBE8BF-EB97-4C76-AF98-A185F10165DC}" type="slidenum">
              <a:rPr lang="en-US" altLang="ja-JP" sz="1200"/>
              <a:pPr algn="r" eaLnBrk="1" hangingPunct="1"/>
              <a:t>58</a:t>
            </a:fld>
            <a:endParaRPr lang="en-US" altLang="ja-JP" sz="1200"/>
          </a:p>
        </p:txBody>
      </p:sp>
      <p:sp>
        <p:nvSpPr>
          <p:cNvPr id="81923" name="Rectangle 2">
            <a:extLst>
              <a:ext uri="{FF2B5EF4-FFF2-40B4-BE49-F238E27FC236}">
                <a16:creationId xmlns:a16="http://schemas.microsoft.com/office/drawing/2014/main" id="{AC3B6F9C-E7CC-DB0A-AF09-849CDB1D52C4}"/>
              </a:ext>
            </a:extLst>
          </p:cNvPr>
          <p:cNvSpPr>
            <a:spLocks noGrp="1" noRot="1" noChangeAspect="1" noChangeArrowheads="1" noTextEdit="1"/>
          </p:cNvSpPr>
          <p:nvPr>
            <p:ph type="sldImg"/>
          </p:nvPr>
        </p:nvSpPr>
        <p:spPr>
          <a:xfrm>
            <a:off x="381000" y="685800"/>
            <a:ext cx="6096000" cy="3429000"/>
          </a:xfrm>
        </p:spPr>
      </p:sp>
      <p:sp>
        <p:nvSpPr>
          <p:cNvPr id="81924" name="Rectangle 3">
            <a:extLst>
              <a:ext uri="{FF2B5EF4-FFF2-40B4-BE49-F238E27FC236}">
                <a16:creationId xmlns:a16="http://schemas.microsoft.com/office/drawing/2014/main" id="{FE85663A-E1E2-E1FF-5DC3-DCEE2E36C4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南アフリカではマシン流行中</a:t>
            </a:r>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B775FB6-F95F-74E6-91CE-3F1239766B78}"/>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A2166D00-9FC2-4614-B2D1-403F3496C9B1}" type="slidenum">
              <a:rPr lang="en-US" altLang="ja-JP" sz="1200"/>
              <a:pPr algn="r" eaLnBrk="1" hangingPunct="1"/>
              <a:t>60</a:t>
            </a:fld>
            <a:endParaRPr lang="en-US" altLang="ja-JP" sz="1200"/>
          </a:p>
        </p:txBody>
      </p:sp>
      <p:sp>
        <p:nvSpPr>
          <p:cNvPr id="83971" name="Rectangle 2">
            <a:extLst>
              <a:ext uri="{FF2B5EF4-FFF2-40B4-BE49-F238E27FC236}">
                <a16:creationId xmlns:a16="http://schemas.microsoft.com/office/drawing/2014/main" id="{D6C1371F-8A71-0D63-1CF6-7E3C14F6E9FD}"/>
              </a:ext>
            </a:extLst>
          </p:cNvPr>
          <p:cNvSpPr>
            <a:spLocks noGrp="1" noRot="1" noChangeAspect="1" noChangeArrowheads="1" noTextEdit="1"/>
          </p:cNvSpPr>
          <p:nvPr>
            <p:ph type="sldImg"/>
          </p:nvPr>
        </p:nvSpPr>
        <p:spPr>
          <a:xfrm>
            <a:off x="381000" y="685800"/>
            <a:ext cx="6096000" cy="3429000"/>
          </a:xfrm>
        </p:spPr>
      </p:sp>
      <p:sp>
        <p:nvSpPr>
          <p:cNvPr id="83972" name="Rectangle 3">
            <a:extLst>
              <a:ext uri="{FF2B5EF4-FFF2-40B4-BE49-F238E27FC236}">
                <a16:creationId xmlns:a16="http://schemas.microsoft.com/office/drawing/2014/main" id="{0AB9B460-2406-37E7-6247-DE6304A490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国内流通鶏肉の</a:t>
            </a:r>
            <a:r>
              <a:rPr lang="en-US" altLang="ja-JP"/>
              <a:t>8〜10</a:t>
            </a:r>
            <a:r>
              <a:rPr lang="ja-JP" altLang="en-US"/>
              <a:t>割がカンピロバクターに汚染されていることのほか，鶏肉の生食を控えるだけで感染リスクが</a:t>
            </a:r>
            <a:r>
              <a:rPr lang="en-US" altLang="ja-JP"/>
              <a:t>70</a:t>
            </a:r>
            <a:r>
              <a:rPr lang="ja-JP" altLang="en-US"/>
              <a:t>％低下することを明らかにした 。</a:t>
            </a:r>
            <a:endParaRPr lang="en-US" altLang="ja-JP"/>
          </a:p>
          <a:p>
            <a:pPr eaLnBrk="1" hangingPunct="1"/>
            <a:r>
              <a:rPr lang="en-US" altLang="ja-JP"/>
              <a:t>O157</a:t>
            </a:r>
            <a:r>
              <a:rPr lang="ja-JP" altLang="en-US"/>
              <a:t>を代表とする腸管出血性大腸菌（</a:t>
            </a:r>
            <a:r>
              <a:rPr lang="en-US" altLang="ja-JP"/>
              <a:t>EHEC</a:t>
            </a:r>
            <a:r>
              <a:rPr lang="ja-JP" altLang="en-US"/>
              <a:t>）感染症が急増していることが，国立感染症研究所感染症情報センターの調べでわかった 。</a:t>
            </a:r>
            <a:endParaRPr lang="en-US" altLang="ja-JP"/>
          </a:p>
          <a:p>
            <a:pPr eaLnBrk="1" hangingPunct="1"/>
            <a:r>
              <a:rPr lang="ja-JP" altLang="en-US"/>
              <a:t>三重県は例年，</a:t>
            </a:r>
            <a:r>
              <a:rPr lang="en-US" altLang="ja-JP"/>
              <a:t>EHEC</a:t>
            </a:r>
            <a:r>
              <a:rPr lang="ja-JP" altLang="en-US"/>
              <a:t>感染症の報告数が少ない。今年は既に</a:t>
            </a:r>
            <a:r>
              <a:rPr lang="en-US" altLang="ja-JP"/>
              <a:t>4〜5</a:t>
            </a:r>
            <a:r>
              <a:rPr lang="ja-JP" altLang="en-US"/>
              <a:t>年分に相当する数が報告されている。 </a:t>
            </a:r>
          </a:p>
          <a:p>
            <a:pPr eaLnBrk="1" hangingPunct="1"/>
            <a:r>
              <a:rPr lang="ja-JP" altLang="en-US"/>
              <a:t> 集団感染事例での感染者は１８９名（</a:t>
            </a:r>
            <a:r>
              <a:rPr lang="en-US" altLang="ja-JP"/>
              <a:t>1042</a:t>
            </a:r>
            <a:r>
              <a:rPr lang="ja-JP" altLang="en-US"/>
              <a:t>人中）と最終報告、有症者数</a:t>
            </a:r>
            <a:r>
              <a:rPr lang="en-US" altLang="ja-JP"/>
              <a:t>275</a:t>
            </a:r>
            <a:r>
              <a:rPr lang="ja-JP" altLang="en-US"/>
              <a:t>名</a:t>
            </a:r>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7042" name="スライド イメージ プレースホルダー 1">
            <a:extLst>
              <a:ext uri="{FF2B5EF4-FFF2-40B4-BE49-F238E27FC236}">
                <a16:creationId xmlns:a16="http://schemas.microsoft.com/office/drawing/2014/main" id="{29FDD5E8-8CEC-0885-4A9B-943A6575931C}"/>
              </a:ext>
            </a:extLst>
          </p:cNvPr>
          <p:cNvSpPr>
            <a:spLocks noGrp="1" noRot="1" noChangeAspect="1" noChangeArrowheads="1" noTextEdit="1"/>
          </p:cNvSpPr>
          <p:nvPr>
            <p:ph type="sldImg"/>
          </p:nvPr>
        </p:nvSpPr>
        <p:spPr>
          <a:xfrm>
            <a:off x="381000" y="685800"/>
            <a:ext cx="6096000" cy="3429000"/>
          </a:xfrm>
        </p:spPr>
      </p:sp>
      <p:sp>
        <p:nvSpPr>
          <p:cNvPr id="87043" name="ノート プレースホルダー 2">
            <a:extLst>
              <a:ext uri="{FF2B5EF4-FFF2-40B4-BE49-F238E27FC236}">
                <a16:creationId xmlns:a16="http://schemas.microsoft.com/office/drawing/2014/main" id="{E9F85FC2-7B91-914E-B104-35ACE151E3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ja-JP" altLang="en-US"/>
              <a:t>ロタウイルスは、ノロウイルスの倍ぐらいの大きさで、直径約</a:t>
            </a:r>
            <a:r>
              <a:rPr lang="en-US" altLang="ja-JP"/>
              <a:t>100</a:t>
            </a:r>
            <a:r>
              <a:rPr lang="ja-JP" altLang="en-US"/>
              <a:t>ナノメートル（</a:t>
            </a:r>
            <a:r>
              <a:rPr lang="en-US" altLang="ja-JP"/>
              <a:t>1</a:t>
            </a:r>
            <a:r>
              <a:rPr lang="ja-JP" altLang="en-US"/>
              <a:t>万分の１ミリメートル）のウイルスです。感染者の下痢便</a:t>
            </a:r>
            <a:r>
              <a:rPr lang="en-US" altLang="ja-JP"/>
              <a:t>1</a:t>
            </a:r>
            <a:r>
              <a:rPr lang="ja-JP" altLang="en-US"/>
              <a:t>グラムの中には</a:t>
            </a:r>
            <a:r>
              <a:rPr lang="en-US" altLang="ja-JP"/>
              <a:t>1000</a:t>
            </a:r>
            <a:r>
              <a:rPr lang="ja-JP" altLang="en-US"/>
              <a:t>億から</a:t>
            </a:r>
            <a:r>
              <a:rPr lang="en-US" altLang="ja-JP"/>
              <a:t>1</a:t>
            </a:r>
            <a:r>
              <a:rPr lang="ja-JP" altLang="en-US"/>
              <a:t>兆個のロタウイルスが含まれているといわれています。便に含まれるウイルスの量が多いことで知られているノロウイルスと比べても、その</a:t>
            </a:r>
            <a:r>
              <a:rPr lang="en-US" altLang="ja-JP"/>
              <a:t>100</a:t>
            </a:r>
            <a:r>
              <a:rPr lang="ja-JP" altLang="en-US"/>
              <a:t>万倍ものウイルス量です。</a:t>
            </a:r>
            <a:br>
              <a:rPr lang="ja-JP" altLang="en-US"/>
            </a:br>
            <a:r>
              <a:rPr lang="ja-JP" altLang="en-US"/>
              <a:t>「ロタ」とはラテン語で車輪という意味で、電子顕微鏡で見ると車輪のような形をしています。</a:t>
            </a:r>
          </a:p>
          <a:p>
            <a:r>
              <a:rPr lang="ja-JP" altLang="en-US"/>
              <a:t>感染を広げないようにするには、オムツの適切な処理、手洗いの徹底などが必要です。オムツを交換するときには使い捨てのゴム手袋などを使い、捨てる場合はポリ袋などに入れます。手洗いは指輪や時計をはずし、せっけんで</a:t>
            </a:r>
            <a:r>
              <a:rPr lang="en-US" altLang="ja-JP"/>
              <a:t>30</a:t>
            </a:r>
            <a:r>
              <a:rPr lang="ja-JP" altLang="en-US"/>
              <a:t>秒以上もみ洗いします。衣類が便や吐物で汚れたときは、次亜塩素酸ナトリウム（家庭用塩素系漂白剤）でつけおき消毒した後、他の衣類と分けて洗濯しましょう。ロタウイルスにはアルコールなどの消毒薬ではあまり効き目がありません。</a:t>
            </a:r>
            <a:br>
              <a:rPr lang="ja-JP" altLang="en-US"/>
            </a:br>
            <a:endParaRPr lang="ja-JP" altLang="en-US"/>
          </a:p>
        </p:txBody>
      </p:sp>
      <p:sp>
        <p:nvSpPr>
          <p:cNvPr id="87044" name="スライド番号プレースホルダー 3">
            <a:extLst>
              <a:ext uri="{FF2B5EF4-FFF2-40B4-BE49-F238E27FC236}">
                <a16:creationId xmlns:a16="http://schemas.microsoft.com/office/drawing/2014/main" id="{6230C546-8428-C949-6571-BEE082EEF367}"/>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433A108E-B7DB-43B5-BF74-59B1D4A07D42}" type="slidenum">
              <a:rPr lang="en-US" altLang="ja-JP" sz="1200"/>
              <a:pPr algn="r" eaLnBrk="1" hangingPunct="1"/>
              <a:t>61</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E5F6543B-569D-9CAD-71A6-0D5FABD5CC7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2FF0FD66-F120-4FD7-A04C-54E9C2D8B9AD}" type="slidenum">
              <a:rPr lang="en-US" altLang="ja-JP" sz="1200"/>
              <a:pPr algn="r" eaLnBrk="1" hangingPunct="1"/>
              <a:t>63</a:t>
            </a:fld>
            <a:endParaRPr lang="en-US" altLang="ja-JP" sz="1200"/>
          </a:p>
        </p:txBody>
      </p:sp>
      <p:sp>
        <p:nvSpPr>
          <p:cNvPr id="90115" name="Rectangle 2">
            <a:extLst>
              <a:ext uri="{FF2B5EF4-FFF2-40B4-BE49-F238E27FC236}">
                <a16:creationId xmlns:a16="http://schemas.microsoft.com/office/drawing/2014/main" id="{6B341A53-DBD9-3B6A-7545-516AAF97A4C5}"/>
              </a:ext>
            </a:extLst>
          </p:cNvPr>
          <p:cNvSpPr>
            <a:spLocks noGrp="1" noRot="1" noChangeAspect="1" noChangeArrowheads="1" noTextEdit="1"/>
          </p:cNvSpPr>
          <p:nvPr>
            <p:ph type="sldImg"/>
          </p:nvPr>
        </p:nvSpPr>
        <p:spPr>
          <a:xfrm>
            <a:off x="381000" y="685800"/>
            <a:ext cx="6096000" cy="3429000"/>
          </a:xfrm>
        </p:spPr>
      </p:sp>
      <p:sp>
        <p:nvSpPr>
          <p:cNvPr id="90116" name="Rectangle 3">
            <a:extLst>
              <a:ext uri="{FF2B5EF4-FFF2-40B4-BE49-F238E27FC236}">
                <a16:creationId xmlns:a16="http://schemas.microsoft.com/office/drawing/2014/main" id="{0870C353-8612-385B-B13D-9345B73F44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糞便への排泄は約４週間後まで続くが、ウイルス量は少なくなる。</a:t>
            </a:r>
            <a:br>
              <a:rPr lang="ja-JP" altLang="en-US"/>
            </a:br>
            <a:r>
              <a:rPr lang="ja-JP" altLang="en-US"/>
              <a:t>性期には咽頭からウイルスが排泄されるので飛沫感染する。</a:t>
            </a:r>
            <a:br>
              <a:rPr lang="ja-JP" altLang="en-US"/>
            </a:br>
            <a:r>
              <a:rPr lang="ja-JP" altLang="en-US"/>
              <a:t>急性期～回復期には糞便にも排泄されるため、汚染された手や飲食物を介して糞口感染する。</a:t>
            </a:r>
            <a:br>
              <a:rPr lang="ja-JP" altLang="en-US"/>
            </a:br>
            <a:r>
              <a:rPr lang="ja-JP" altLang="en-US"/>
              <a:t>急性期～回復期には糞便にも排泄、 </a:t>
            </a:r>
            <a:r>
              <a:rPr lang="en-US" altLang="ja-JP"/>
              <a:t>CA10</a:t>
            </a:r>
            <a:r>
              <a:rPr lang="ja-JP" altLang="en-US"/>
              <a:t>、</a:t>
            </a:r>
            <a:r>
              <a:rPr lang="en-US" altLang="ja-JP"/>
              <a:t>6</a:t>
            </a:r>
            <a:r>
              <a:rPr lang="ja-JP" altLang="en-US"/>
              <a:t>、</a:t>
            </a:r>
            <a:r>
              <a:rPr lang="en-US" altLang="ja-JP"/>
              <a:t>5</a:t>
            </a:r>
            <a:r>
              <a:rPr lang="ja-JP" altLang="en-US"/>
              <a:t>型 </a:t>
            </a: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5234" name="スライド イメージ プレースホルダー 1">
            <a:extLst>
              <a:ext uri="{FF2B5EF4-FFF2-40B4-BE49-F238E27FC236}">
                <a16:creationId xmlns:a16="http://schemas.microsoft.com/office/drawing/2014/main" id="{2C370FF4-BB19-BF14-7387-3A54B983ECA3}"/>
              </a:ext>
            </a:extLst>
          </p:cNvPr>
          <p:cNvSpPr>
            <a:spLocks noGrp="1" noRot="1" noChangeAspect="1" noChangeArrowheads="1" noTextEdit="1"/>
          </p:cNvSpPr>
          <p:nvPr>
            <p:ph type="sldImg"/>
          </p:nvPr>
        </p:nvSpPr>
        <p:spPr>
          <a:xfrm>
            <a:off x="381000" y="685800"/>
            <a:ext cx="6096000" cy="3429000"/>
          </a:xfrm>
        </p:spPr>
      </p:sp>
      <p:sp>
        <p:nvSpPr>
          <p:cNvPr id="95235" name="ノート プレースホルダー 2">
            <a:extLst>
              <a:ext uri="{FF2B5EF4-FFF2-40B4-BE49-F238E27FC236}">
                <a16:creationId xmlns:a16="http://schemas.microsoft.com/office/drawing/2014/main" id="{17AE9D88-27CD-B666-D496-2A1E18FF0F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ja-JP" altLang="en-US"/>
              <a:t>直近の</a:t>
            </a:r>
            <a:r>
              <a:rPr lang="en-US" altLang="ja-JP"/>
              <a:t>5</a:t>
            </a:r>
            <a:r>
              <a:rPr lang="ja-JP" altLang="en-US"/>
              <a:t>週間（</a:t>
            </a:r>
            <a:r>
              <a:rPr lang="en-US" altLang="ja-JP"/>
              <a:t>2014</a:t>
            </a:r>
            <a:r>
              <a:rPr lang="ja-JP" altLang="en-US"/>
              <a:t>年第</a:t>
            </a:r>
            <a:r>
              <a:rPr lang="en-US" altLang="ja-JP"/>
              <a:t>48</a:t>
            </a:r>
            <a:r>
              <a:rPr lang="ja-JP" altLang="en-US"/>
              <a:t>～</a:t>
            </a:r>
            <a:r>
              <a:rPr lang="en-US" altLang="ja-JP"/>
              <a:t>52</a:t>
            </a:r>
            <a:r>
              <a:rPr lang="ja-JP" altLang="en-US"/>
              <a:t>週）では依然として</a:t>
            </a:r>
            <a:r>
              <a:rPr lang="en-US" altLang="ja-JP"/>
              <a:t>AH3</a:t>
            </a:r>
            <a:r>
              <a:rPr lang="ja-JP" altLang="en-US"/>
              <a:t>亜型の検出割合が最も多く（約</a:t>
            </a:r>
            <a:r>
              <a:rPr lang="en-US" altLang="ja-JP"/>
              <a:t>98%</a:t>
            </a:r>
            <a:r>
              <a:rPr lang="ja-JP" altLang="en-US"/>
              <a:t>）、次いで</a:t>
            </a:r>
            <a:r>
              <a:rPr lang="en-US" altLang="ja-JP"/>
              <a:t>B</a:t>
            </a:r>
            <a:r>
              <a:rPr lang="ja-JP" altLang="en-US"/>
              <a:t>型、</a:t>
            </a:r>
            <a:r>
              <a:rPr lang="en-US" altLang="ja-JP"/>
              <a:t>AH1pdm09</a:t>
            </a:r>
            <a:r>
              <a:rPr lang="ja-JP" altLang="en-US"/>
              <a:t>の順となっている</a:t>
            </a:r>
          </a:p>
        </p:txBody>
      </p:sp>
      <p:sp>
        <p:nvSpPr>
          <p:cNvPr id="95236" name="スライド番号プレースホルダー 3">
            <a:extLst>
              <a:ext uri="{FF2B5EF4-FFF2-40B4-BE49-F238E27FC236}">
                <a16:creationId xmlns:a16="http://schemas.microsoft.com/office/drawing/2014/main" id="{4346D221-E133-09BB-8ACD-088A73B7A6D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45DA1F9F-49A8-493A-A4B0-7D9D8714B68B}" type="slidenum">
              <a:rPr lang="en-US" altLang="ja-JP" sz="1200"/>
              <a:pPr algn="r" eaLnBrk="1" hangingPunct="1"/>
              <a:t>66</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a:t>人は生まれてから死ぬまで病気と事故は避けられない。</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a:t>屋外：WBGT ＝ ０.７×湿球温度＋０.２×黒球温度＋０.１×乾球温度</a:t>
            </a:r>
          </a:p>
          <a:p>
            <a:r>
              <a:rPr lang="ja-JP" altLang="en-US"/>
              <a:t>* 屋内：WBGT ＝ ０.７×湿球温度＋０.３×黒球温度</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6562" name="スライド イメージ プレースホルダー 1">
            <a:extLst>
              <a:ext uri="{FF2B5EF4-FFF2-40B4-BE49-F238E27FC236}">
                <a16:creationId xmlns:a16="http://schemas.microsoft.com/office/drawing/2014/main" id="{FB3FE6A3-2E64-FF7E-E35B-E10584FD077B}"/>
              </a:ext>
            </a:extLst>
          </p:cNvPr>
          <p:cNvSpPr>
            <a:spLocks noGrp="1" noRot="1" noChangeAspect="1" noChangeArrowheads="1" noTextEdit="1"/>
          </p:cNvSpPr>
          <p:nvPr>
            <p:ph type="sldImg"/>
          </p:nvPr>
        </p:nvSpPr>
        <p:spPr>
          <a:xfrm>
            <a:off x="381000" y="685800"/>
            <a:ext cx="6096000" cy="3429000"/>
          </a:xfrm>
        </p:spPr>
      </p:sp>
      <p:sp>
        <p:nvSpPr>
          <p:cNvPr id="66563" name="ノート プレースホルダー 2">
            <a:extLst>
              <a:ext uri="{FF2B5EF4-FFF2-40B4-BE49-F238E27FC236}">
                <a16:creationId xmlns:a16="http://schemas.microsoft.com/office/drawing/2014/main" id="{C9968F5D-637C-8A84-91CF-23076D1B77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ja-JP" altLang="en-US"/>
              <a:t>ムンプスにかかった人の</a:t>
            </a:r>
            <a:r>
              <a:rPr lang="en-US" altLang="ja-JP"/>
              <a:t>1</a:t>
            </a:r>
            <a:r>
              <a:rPr lang="ja-JP" altLang="en-US"/>
              <a:t>～</a:t>
            </a:r>
            <a:r>
              <a:rPr lang="en-US" altLang="ja-JP"/>
              <a:t>10</a:t>
            </a:r>
            <a:r>
              <a:rPr lang="ja-JP" altLang="en-US"/>
              <a:t>％で脳を覆う膜にウイルスが感染し（髄膜炎）、頭痛、嘔吐、項部硬直が起こります。また、</a:t>
            </a:r>
            <a:r>
              <a:rPr lang="en-US" altLang="ja-JP"/>
              <a:t>1,000</a:t>
            </a:r>
            <a:r>
              <a:rPr lang="ja-JP" altLang="en-US"/>
              <a:t>～</a:t>
            </a:r>
            <a:r>
              <a:rPr lang="en-US" altLang="ja-JP"/>
              <a:t>5,000</a:t>
            </a:r>
            <a:r>
              <a:rPr lang="ja-JP" altLang="en-US"/>
              <a:t>人に</a:t>
            </a:r>
            <a:r>
              <a:rPr lang="en-US" altLang="ja-JP"/>
              <a:t>1</a:t>
            </a:r>
            <a:r>
              <a:rPr lang="ja-JP" altLang="en-US"/>
              <a:t>人の割合で脳の炎症（脳炎）が起こり、嗜眠（しみん）、昏睡、けいれんが現れます。</a:t>
            </a:r>
            <a:endParaRPr lang="en-US" altLang="ja-JP"/>
          </a:p>
          <a:p>
            <a:r>
              <a:rPr lang="ja-JP" altLang="en-US"/>
              <a:t>たいていは完全に回復しますが、神経性難聴や顔の筋肉の麻痺など、神経や脳に永久的な障害が残ることもあります。通常は体の片側だけに起こります。</a:t>
            </a:r>
            <a:endParaRPr lang="en-US" altLang="ja-JP"/>
          </a:p>
          <a:p>
            <a:r>
              <a:rPr lang="ja-JP" altLang="en-US"/>
              <a:t>思春期以降に感染した男性の約</a:t>
            </a:r>
            <a:r>
              <a:rPr lang="en-US" altLang="ja-JP"/>
              <a:t>20</a:t>
            </a:r>
            <a:r>
              <a:rPr lang="ja-JP" altLang="en-US"/>
              <a:t>％で片側か両側の精巣に炎症が起きます（精巣炎）。</a:t>
            </a:r>
            <a:endParaRPr lang="en-US" altLang="ja-JP"/>
          </a:p>
          <a:p>
            <a:r>
              <a:rPr lang="ja-JP" altLang="en-US"/>
              <a:t>精巣の炎症は非常に痛み、感染した精巣が治った後で小さくなることがありますが、一般的に、テストステロンの産生や生殖能力は障害されません。</a:t>
            </a:r>
          </a:p>
        </p:txBody>
      </p:sp>
      <p:sp>
        <p:nvSpPr>
          <p:cNvPr id="66564" name="スライド番号プレースホルダー 3">
            <a:extLst>
              <a:ext uri="{FF2B5EF4-FFF2-40B4-BE49-F238E27FC236}">
                <a16:creationId xmlns:a16="http://schemas.microsoft.com/office/drawing/2014/main" id="{A4484AB4-669A-371C-CB30-6C3A1D2697D6}"/>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B29BAAAC-599D-47C4-8556-418BC4DFEF22}" type="slidenum">
              <a:rPr lang="en-US" altLang="ja-JP" sz="1200"/>
              <a:pPr algn="r" eaLnBrk="1" hangingPunct="1"/>
              <a:t>46</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FA61175E-9B07-20EB-1B71-897D81D46367}"/>
              </a:ext>
            </a:extLst>
          </p:cNvPr>
          <p:cNvSpPr>
            <a:spLocks noGrp="1" noRot="1" noChangeAspect="1" noChangeArrowheads="1" noTextEdit="1"/>
          </p:cNvSpPr>
          <p:nvPr>
            <p:ph type="sldImg"/>
          </p:nvPr>
        </p:nvSpPr>
        <p:spPr>
          <a:xfrm>
            <a:off x="381000" y="685800"/>
            <a:ext cx="6096000" cy="3429000"/>
          </a:xfrm>
        </p:spPr>
      </p:sp>
      <p:sp>
        <p:nvSpPr>
          <p:cNvPr id="68611" name="ノート プレースホルダー 2">
            <a:extLst>
              <a:ext uri="{FF2B5EF4-FFF2-40B4-BE49-F238E27FC236}">
                <a16:creationId xmlns:a16="http://schemas.microsoft.com/office/drawing/2014/main" id="{817DD892-D574-2402-AEF9-BA98768033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ja-JP" altLang="en-US"/>
              <a:t>２５％の男の人が睾丸炎（激痛です）、女性では３０％が乳腺炎、５％に卵巣炎を合併します</a:t>
            </a:r>
            <a:endParaRPr lang="en-US" altLang="ja-JP"/>
          </a:p>
          <a:p>
            <a:r>
              <a:rPr lang="ja-JP" altLang="en-US"/>
              <a:t>難聴は以前は１万人に１人程度と言われましたが、実際には１００人に１人程度とも言われています</a:t>
            </a:r>
          </a:p>
        </p:txBody>
      </p:sp>
      <p:sp>
        <p:nvSpPr>
          <p:cNvPr id="68612" name="スライド番号プレースホルダー 3">
            <a:extLst>
              <a:ext uri="{FF2B5EF4-FFF2-40B4-BE49-F238E27FC236}">
                <a16:creationId xmlns:a16="http://schemas.microsoft.com/office/drawing/2014/main" id="{DEBA17D9-4F71-4DC0-D124-1004E969E04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7118882C-F725-44B3-B7AA-CACA6F20B94E}" type="slidenum">
              <a:rPr lang="en-US" altLang="ja-JP" sz="1200"/>
              <a:pPr algn="r" eaLnBrk="1" hangingPunct="1"/>
              <a:t>47</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5487181D-3992-E1A2-DCF9-2958BB3573F8}"/>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152A9F5A-21B6-4411-B6A2-83E5D306B6EC}" type="slidenum">
              <a:rPr lang="en-US" altLang="ja-JP" sz="1200"/>
              <a:pPr algn="r" eaLnBrk="1" hangingPunct="1"/>
              <a:t>49</a:t>
            </a:fld>
            <a:endParaRPr lang="en-US" altLang="ja-JP" sz="1200"/>
          </a:p>
        </p:txBody>
      </p:sp>
      <p:sp>
        <p:nvSpPr>
          <p:cNvPr id="71683" name="Rectangle 2">
            <a:extLst>
              <a:ext uri="{FF2B5EF4-FFF2-40B4-BE49-F238E27FC236}">
                <a16:creationId xmlns:a16="http://schemas.microsoft.com/office/drawing/2014/main" id="{845A7976-E4AC-1AA7-CAA3-8982A2DD9097}"/>
              </a:ext>
            </a:extLst>
          </p:cNvPr>
          <p:cNvSpPr>
            <a:spLocks noGrp="1" noRot="1" noChangeAspect="1" noChangeArrowheads="1" noTextEdit="1"/>
          </p:cNvSpPr>
          <p:nvPr>
            <p:ph type="sldImg"/>
          </p:nvPr>
        </p:nvSpPr>
        <p:spPr>
          <a:xfrm>
            <a:off x="381000" y="685800"/>
            <a:ext cx="6096000" cy="3429000"/>
          </a:xfrm>
        </p:spPr>
      </p:sp>
      <p:sp>
        <p:nvSpPr>
          <p:cNvPr id="71684" name="Rectangle 3">
            <a:extLst>
              <a:ext uri="{FF2B5EF4-FFF2-40B4-BE49-F238E27FC236}">
                <a16:creationId xmlns:a16="http://schemas.microsoft.com/office/drawing/2014/main" id="{5CE0A00C-D8D0-7860-A662-E531CE493D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ＥＶ７１、重症化の恐れあり、急性脳炎などにより急死した小児例が、マレーシア</a:t>
            </a:r>
            <a:r>
              <a:rPr lang="en-US" altLang="ja-JP"/>
              <a:t>(1997</a:t>
            </a:r>
            <a:r>
              <a:rPr lang="ja-JP" altLang="en-US"/>
              <a:t>年）・台湾（</a:t>
            </a:r>
            <a:r>
              <a:rPr lang="en-US" altLang="ja-JP"/>
              <a:t>1998</a:t>
            </a:r>
            <a:r>
              <a:rPr lang="ja-JP" altLang="en-US"/>
              <a:t>年）などで見られている。わが国でも</a:t>
            </a:r>
            <a:r>
              <a:rPr lang="en-US" altLang="ja-JP"/>
              <a:t>1997</a:t>
            </a:r>
            <a:r>
              <a:rPr lang="ja-JP" altLang="en-US"/>
              <a:t>年に、手足口病の経過中に死亡あるいは重篤な神経症状を合併した症例が複数の医療機関で経験され た</a:t>
            </a:r>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10D419C9-9250-DB1A-2EB4-BE18274DD473}"/>
              </a:ext>
            </a:extLst>
          </p:cNvPr>
          <p:cNvSpPr>
            <a:spLocks noGrp="1" noRot="1" noChangeAspect="1" noChangeArrowheads="1" noTextEdit="1"/>
          </p:cNvSpPr>
          <p:nvPr>
            <p:ph type="sldImg"/>
          </p:nvPr>
        </p:nvSpPr>
        <p:spPr>
          <a:xfrm>
            <a:off x="381000" y="685800"/>
            <a:ext cx="6096000" cy="3429000"/>
          </a:xfrm>
        </p:spPr>
      </p:sp>
      <p:sp>
        <p:nvSpPr>
          <p:cNvPr id="74755" name="ノート プレースホルダー 2">
            <a:extLst>
              <a:ext uri="{FF2B5EF4-FFF2-40B4-BE49-F238E27FC236}">
                <a16:creationId xmlns:a16="http://schemas.microsoft.com/office/drawing/2014/main" id="{FF97DEBF-C2FF-DA6E-3313-A12AC10FEEC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en-US" altLang="ja-JP" sz="9600">
                <a:latin typeface="HGP創英角ｺﾞｼｯｸUB" panose="020B0A00000000000000" pitchFamily="34" charset="-128"/>
                <a:ea typeface="HGP創英角ｺﾞｼｯｸUB" panose="020B0A00000000000000" pitchFamily="34" charset="-128"/>
              </a:rPr>
              <a:t>2012</a:t>
            </a:r>
            <a:r>
              <a:rPr lang="ja-JP" altLang="en-US" sz="9600">
                <a:latin typeface="HGP創英角ｺﾞｼｯｸUB" panose="020B0A00000000000000" pitchFamily="34" charset="-128"/>
                <a:ea typeface="HGP創英角ｺﾞｼｯｸUB" panose="020B0A00000000000000" pitchFamily="34" charset="-128"/>
              </a:rPr>
              <a:t>年からの流行の影響で、</a:t>
            </a:r>
            <a:r>
              <a:rPr lang="en-US" altLang="ja-JP" sz="9600">
                <a:latin typeface="HGP創英角ｺﾞｼｯｸUB" panose="020B0A00000000000000" pitchFamily="34" charset="-128"/>
                <a:ea typeface="HGP創英角ｺﾞｼｯｸUB" panose="020B0A00000000000000" pitchFamily="34" charset="-128"/>
              </a:rPr>
              <a:t>2012</a:t>
            </a:r>
            <a:r>
              <a:rPr lang="ja-JP" altLang="en-US" sz="9600">
                <a:latin typeface="HGP創英角ｺﾞｼｯｸUB" panose="020B0A00000000000000" pitchFamily="34" charset="-128"/>
                <a:ea typeface="HGP創英角ｺﾞｼｯｸUB" panose="020B0A00000000000000" pitchFamily="34" charset="-128"/>
              </a:rPr>
              <a:t>年</a:t>
            </a:r>
            <a:r>
              <a:rPr lang="en-US" altLang="ja-JP" sz="9600">
                <a:latin typeface="HGP創英角ｺﾞｼｯｸUB" panose="020B0A00000000000000" pitchFamily="34" charset="-128"/>
                <a:ea typeface="HGP創英角ｺﾞｼｯｸUB" panose="020B0A00000000000000" pitchFamily="34" charset="-128"/>
              </a:rPr>
              <a:t>10</a:t>
            </a:r>
            <a:r>
              <a:rPr lang="ja-JP" altLang="en-US" sz="9600">
                <a:latin typeface="HGP創英角ｺﾞｼｯｸUB" panose="020B0A00000000000000" pitchFamily="34" charset="-128"/>
                <a:ea typeface="HGP創英角ｺﾞｼｯｸUB" panose="020B0A00000000000000" pitchFamily="34" charset="-128"/>
              </a:rPr>
              <a:t>月以降これまでに、</a:t>
            </a:r>
            <a:r>
              <a:rPr lang="en-US" altLang="ja-JP" sz="9600">
                <a:latin typeface="HGP創英角ｺﾞｼｯｸUB" panose="020B0A00000000000000" pitchFamily="34" charset="-128"/>
                <a:ea typeface="HGP創英角ｺﾞｼｯｸUB" panose="020B0A00000000000000" pitchFamily="34" charset="-128"/>
              </a:rPr>
              <a:t>45</a:t>
            </a:r>
            <a:r>
              <a:rPr lang="ja-JP" altLang="en-US" sz="9600">
                <a:latin typeface="HGP創英角ｺﾞｼｯｸUB" panose="020B0A00000000000000" pitchFamily="34" charset="-128"/>
                <a:ea typeface="HGP創英角ｺﾞｼｯｸUB" panose="020B0A00000000000000" pitchFamily="34" charset="-128"/>
              </a:rPr>
              <a:t>人の先天性風しん症候群の患者が報告</a:t>
            </a:r>
            <a:endParaRPr lang="en-US" altLang="ja-JP" sz="9600">
              <a:latin typeface="HGP創英角ｺﾞｼｯｸUB" panose="020B0A00000000000000" pitchFamily="34" charset="-128"/>
              <a:ea typeface="HGP創英角ｺﾞｼｯｸUB" panose="020B0A00000000000000" pitchFamily="34" charset="-128"/>
            </a:endParaRPr>
          </a:p>
          <a:p>
            <a:r>
              <a:rPr lang="ja-JP" altLang="en-US" sz="9600"/>
              <a:t>風しんワクチンは</a:t>
            </a:r>
            <a:r>
              <a:rPr lang="en-US" altLang="ja-JP" sz="9600"/>
              <a:t>1</a:t>
            </a:r>
            <a:r>
              <a:rPr lang="ja-JP" altLang="en-US" sz="9600"/>
              <a:t>回の接種で約</a:t>
            </a:r>
            <a:r>
              <a:rPr lang="en-US" altLang="ja-JP" sz="9600"/>
              <a:t>95</a:t>
            </a:r>
            <a:r>
              <a:rPr lang="ja-JP" altLang="en-US" sz="9600"/>
              <a:t>％の方が免疫を獲得します。</a:t>
            </a:r>
            <a:br>
              <a:rPr lang="ja-JP" altLang="en-US" sz="9600"/>
            </a:br>
            <a:r>
              <a:rPr lang="en-US" altLang="ja-JP" sz="9600"/>
              <a:t>2</a:t>
            </a:r>
            <a:r>
              <a:rPr lang="ja-JP" altLang="en-US" sz="9600"/>
              <a:t>回の接種を行うことで約</a:t>
            </a:r>
            <a:r>
              <a:rPr lang="en-US" altLang="ja-JP" sz="9600"/>
              <a:t>99</a:t>
            </a:r>
            <a:r>
              <a:rPr lang="ja-JP" altLang="en-US" sz="9600"/>
              <a:t>％以上の予防効果が期待され、より確実な予防が可能となります</a:t>
            </a:r>
            <a:endParaRPr lang="en-US" altLang="ja-JP" sz="9600"/>
          </a:p>
          <a:p>
            <a:r>
              <a:rPr lang="ja-JP" altLang="en-US" sz="9600"/>
              <a:t>妊娠した女性が風しんにかかると、</a:t>
            </a:r>
            <a:br>
              <a:rPr lang="ja-JP" altLang="en-US" sz="9600"/>
            </a:br>
            <a:r>
              <a:rPr lang="ja-JP" altLang="en-US" sz="9600">
                <a:hlinkClick r:id="rId4" action="ppaction://hlinkfile"/>
              </a:rPr>
              <a:t>先天性風しん症候群</a:t>
            </a:r>
            <a:r>
              <a:rPr lang="ja-JP" altLang="en-US" sz="9600"/>
              <a:t>の赤ちゃんが生まれるという確率は、妊娠</a:t>
            </a:r>
            <a:r>
              <a:rPr lang="en-US" altLang="ja-JP" sz="9600"/>
              <a:t>1</a:t>
            </a:r>
            <a:r>
              <a:rPr lang="ja-JP" altLang="en-US" sz="9600"/>
              <a:t>ヵ月で</a:t>
            </a:r>
            <a:r>
              <a:rPr lang="en-US" altLang="ja-JP" sz="9600"/>
              <a:t>50%</a:t>
            </a:r>
            <a:r>
              <a:rPr lang="ja-JP" altLang="en-US" sz="9600"/>
              <a:t>以上、</a:t>
            </a:r>
            <a:r>
              <a:rPr lang="en-US" altLang="ja-JP" sz="9600"/>
              <a:t>2</a:t>
            </a:r>
            <a:r>
              <a:rPr lang="ja-JP" altLang="en-US" sz="9600"/>
              <a:t>ヵ月で</a:t>
            </a:r>
            <a:r>
              <a:rPr lang="en-US" altLang="ja-JP" sz="9600"/>
              <a:t>35%</a:t>
            </a:r>
            <a:r>
              <a:rPr lang="ja-JP" altLang="en-US" sz="9600"/>
              <a:t>、</a:t>
            </a:r>
            <a:r>
              <a:rPr lang="en-US" altLang="ja-JP" sz="9600"/>
              <a:t>3</a:t>
            </a:r>
            <a:r>
              <a:rPr lang="ja-JP" altLang="en-US" sz="9600"/>
              <a:t>ヵ月で</a:t>
            </a:r>
            <a:r>
              <a:rPr lang="en-US" altLang="ja-JP" sz="9600"/>
              <a:t>18%</a:t>
            </a:r>
            <a:r>
              <a:rPr lang="ja-JP" altLang="en-US" sz="9600"/>
              <a:t>、</a:t>
            </a:r>
            <a:r>
              <a:rPr lang="en-US" altLang="ja-JP" sz="9600"/>
              <a:t>4</a:t>
            </a:r>
            <a:r>
              <a:rPr lang="ja-JP" altLang="en-US" sz="9600"/>
              <a:t>ヵ月で</a:t>
            </a:r>
            <a:r>
              <a:rPr lang="en-US" altLang="ja-JP" sz="9600"/>
              <a:t>8%</a:t>
            </a:r>
            <a:r>
              <a:rPr lang="ja-JP" altLang="en-US" sz="9600"/>
              <a:t>程度、と言われています。</a:t>
            </a:r>
          </a:p>
          <a:p>
            <a:r>
              <a:rPr lang="ja-JP" altLang="en-US" sz="9600"/>
              <a:t>平成</a:t>
            </a:r>
            <a:r>
              <a:rPr lang="en-US" altLang="ja-JP" sz="9600"/>
              <a:t>25</a:t>
            </a:r>
            <a:r>
              <a:rPr lang="ja-JP" altLang="en-US" sz="9600"/>
              <a:t>年には累計</a:t>
            </a:r>
            <a:r>
              <a:rPr lang="en-US" altLang="ja-JP" sz="9600"/>
              <a:t>14,357</a:t>
            </a:r>
            <a:r>
              <a:rPr lang="ja-JP" altLang="en-US" sz="9600"/>
              <a:t>例の報告があり、</a:t>
            </a:r>
            <a:r>
              <a:rPr lang="ja-JP" altLang="en-US" sz="9600">
                <a:hlinkClick r:id="rId5" action="ppaction://hlinkfile"/>
              </a:rPr>
              <a:t>風しん</a:t>
            </a:r>
            <a:r>
              <a:rPr lang="ja-JP" altLang="en-US" sz="9600"/>
              <a:t>が全数報告疾患となった平成</a:t>
            </a:r>
            <a:r>
              <a:rPr lang="en-US" altLang="ja-JP" sz="9600"/>
              <a:t>20</a:t>
            </a:r>
            <a:r>
              <a:rPr lang="ja-JP" altLang="en-US" sz="9600"/>
              <a:t>年以降</a:t>
            </a:r>
            <a:r>
              <a:rPr lang="en-US" altLang="ja-JP" sz="9600"/>
              <a:t>(</a:t>
            </a:r>
            <a:r>
              <a:rPr lang="ja-JP" altLang="en-US" sz="9600"/>
              <a:t>平成</a:t>
            </a:r>
            <a:r>
              <a:rPr lang="en-US" altLang="ja-JP" sz="9600"/>
              <a:t>20</a:t>
            </a:r>
            <a:r>
              <a:rPr lang="ja-JP" altLang="en-US" sz="9600"/>
              <a:t>年～平成</a:t>
            </a:r>
            <a:r>
              <a:rPr lang="en-US" altLang="ja-JP" sz="9600"/>
              <a:t>25</a:t>
            </a:r>
            <a:r>
              <a:rPr lang="ja-JP" altLang="en-US" sz="9600"/>
              <a:t>年</a:t>
            </a:r>
            <a:r>
              <a:rPr lang="en-US" altLang="ja-JP" sz="9600"/>
              <a:t>)</a:t>
            </a:r>
            <a:r>
              <a:rPr lang="ja-JP" altLang="en-US" sz="9600"/>
              <a:t>では最も多い報告数となりました。 </a:t>
            </a:r>
          </a:p>
          <a:p>
            <a:r>
              <a:rPr lang="ja-JP" altLang="en-US" sz="9600"/>
              <a:t>平成</a:t>
            </a:r>
            <a:r>
              <a:rPr lang="en-US" altLang="ja-JP" sz="9600"/>
              <a:t>25</a:t>
            </a:r>
            <a:r>
              <a:rPr lang="ja-JP" altLang="en-US" sz="9600"/>
              <a:t>年は風しんの</a:t>
            </a:r>
            <a:endParaRPr lang="en-US" altLang="ja-JP" sz="9600"/>
          </a:p>
          <a:p>
            <a:r>
              <a:rPr lang="ja-JP" altLang="en-US" sz="9600"/>
              <a:t>平成</a:t>
            </a:r>
            <a:r>
              <a:rPr lang="en-US" altLang="ja-JP" sz="9600"/>
              <a:t>25</a:t>
            </a:r>
            <a:r>
              <a:rPr lang="ja-JP" altLang="en-US" sz="9600"/>
              <a:t>年の報告によると、風しん患者の</a:t>
            </a:r>
            <a:r>
              <a:rPr lang="en-US" altLang="ja-JP" sz="9600"/>
              <a:t>4</a:t>
            </a:r>
            <a:r>
              <a:rPr lang="ja-JP" altLang="en-US" sz="9600"/>
              <a:t>分の</a:t>
            </a:r>
            <a:r>
              <a:rPr lang="en-US" altLang="ja-JP" sz="9600"/>
              <a:t>3</a:t>
            </a:r>
            <a:r>
              <a:rPr lang="ja-JP" altLang="en-US" sz="9600"/>
              <a:t>以上は男性でした。そしてその男性患者の割合は</a:t>
            </a:r>
            <a:r>
              <a:rPr lang="en-US" altLang="ja-JP" sz="9600"/>
              <a:t>20</a:t>
            </a:r>
            <a:r>
              <a:rPr lang="ja-JP" altLang="en-US" sz="9600"/>
              <a:t>～</a:t>
            </a:r>
            <a:r>
              <a:rPr lang="en-US" altLang="ja-JP" sz="9600"/>
              <a:t>40</a:t>
            </a:r>
            <a:r>
              <a:rPr lang="ja-JP" altLang="en-US" sz="9600"/>
              <a:t>代が約</a:t>
            </a:r>
            <a:r>
              <a:rPr lang="en-US" altLang="ja-JP" sz="9600"/>
              <a:t>81%</a:t>
            </a:r>
            <a:r>
              <a:rPr lang="ja-JP" altLang="en-US" sz="9600"/>
              <a:t>を占めていたのです。</a:t>
            </a:r>
          </a:p>
          <a:p>
            <a:r>
              <a:rPr lang="ja-JP" altLang="en-US" sz="9600"/>
              <a:t>患者数が急増。平成</a:t>
            </a:r>
            <a:r>
              <a:rPr lang="en-US" altLang="ja-JP" sz="9600"/>
              <a:t>25</a:t>
            </a:r>
            <a:r>
              <a:rPr lang="ja-JP" altLang="en-US" sz="9600"/>
              <a:t>年の報告数は</a:t>
            </a:r>
            <a:r>
              <a:rPr lang="en-US" altLang="ja-JP" sz="9600"/>
              <a:t>14,357</a:t>
            </a:r>
            <a:r>
              <a:rPr lang="ja-JP" altLang="en-US" sz="9600"/>
              <a:t>人、その</a:t>
            </a:r>
            <a:r>
              <a:rPr lang="en-US" altLang="ja-JP" sz="9600"/>
              <a:t>8</a:t>
            </a:r>
            <a:r>
              <a:rPr lang="ja-JP" altLang="en-US" sz="9600"/>
              <a:t>割以上が成人でした。今、風しんは子どもだけの病気ではなくなっているのです。</a:t>
            </a:r>
            <a:endParaRPr lang="en-US" altLang="ja-JP" sz="9600"/>
          </a:p>
          <a:p>
            <a:r>
              <a:rPr lang="ja-JP" altLang="en-US" sz="9600"/>
              <a:t>平成</a:t>
            </a:r>
            <a:r>
              <a:rPr lang="en-US" altLang="ja-JP" sz="9600"/>
              <a:t>25</a:t>
            </a:r>
            <a:r>
              <a:rPr lang="ja-JP" altLang="en-US" sz="9600"/>
              <a:t>年度の国の調査（</a:t>
            </a:r>
            <a:r>
              <a:rPr lang="en-US" altLang="ja-JP" sz="9600"/>
              <a:t>※</a:t>
            </a:r>
            <a:r>
              <a:rPr lang="ja-JP" altLang="en-US" sz="9600"/>
              <a:t>）では、働きざかりの</a:t>
            </a:r>
            <a:r>
              <a:rPr lang="en-US" altLang="ja-JP" sz="9600"/>
              <a:t>20</a:t>
            </a:r>
            <a:r>
              <a:rPr lang="ja-JP" altLang="en-US" sz="9600"/>
              <a:t>～</a:t>
            </a:r>
            <a:r>
              <a:rPr lang="en-US" altLang="ja-JP" sz="9600"/>
              <a:t>40</a:t>
            </a:r>
            <a:r>
              <a:rPr lang="ja-JP" altLang="en-US" sz="9600"/>
              <a:t>代の男性の約</a:t>
            </a:r>
            <a:r>
              <a:rPr lang="en-US" altLang="ja-JP" sz="9600"/>
              <a:t>12.3</a:t>
            </a:r>
            <a:r>
              <a:rPr lang="ja-JP" altLang="en-US" sz="9600"/>
              <a:t>％（</a:t>
            </a:r>
            <a:r>
              <a:rPr lang="en-US" altLang="ja-JP" sz="9600"/>
              <a:t>20</a:t>
            </a:r>
            <a:r>
              <a:rPr lang="ja-JP" altLang="en-US" sz="9600"/>
              <a:t>代 約</a:t>
            </a:r>
            <a:r>
              <a:rPr lang="en-US" altLang="ja-JP" sz="9600"/>
              <a:t>6.1</a:t>
            </a:r>
            <a:r>
              <a:rPr lang="ja-JP" altLang="en-US" sz="9600"/>
              <a:t>％、</a:t>
            </a:r>
            <a:r>
              <a:rPr lang="en-US" altLang="ja-JP" sz="9600"/>
              <a:t>30</a:t>
            </a:r>
            <a:r>
              <a:rPr lang="ja-JP" altLang="en-US" sz="9600"/>
              <a:t>代 約</a:t>
            </a:r>
            <a:r>
              <a:rPr lang="en-US" altLang="ja-JP" sz="9600"/>
              <a:t>15.8</a:t>
            </a:r>
            <a:r>
              <a:rPr lang="ja-JP" altLang="en-US" sz="9600"/>
              <a:t>％、</a:t>
            </a:r>
            <a:r>
              <a:rPr lang="en-US" altLang="ja-JP" sz="9600"/>
              <a:t>40</a:t>
            </a:r>
            <a:r>
              <a:rPr lang="ja-JP" altLang="en-US" sz="9600"/>
              <a:t>代 約</a:t>
            </a:r>
            <a:r>
              <a:rPr lang="en-US" altLang="ja-JP" sz="9600"/>
              <a:t>16.3%</a:t>
            </a:r>
            <a:r>
              <a:rPr lang="ja-JP" altLang="en-US" sz="9600"/>
              <a:t>）が風しんの抗体を持っていませんでした。</a:t>
            </a:r>
            <a:endParaRPr lang="en-US" altLang="ja-JP" sz="9600"/>
          </a:p>
          <a:p>
            <a:r>
              <a:rPr lang="ja-JP" altLang="en-US" sz="9600"/>
              <a:t>平成</a:t>
            </a:r>
            <a:r>
              <a:rPr lang="en-US" altLang="ja-JP" sz="9600"/>
              <a:t>25</a:t>
            </a:r>
            <a:r>
              <a:rPr lang="ja-JP" altLang="en-US" sz="9600"/>
              <a:t>年度の国の調査では、 </a:t>
            </a:r>
            <a:r>
              <a:rPr lang="en-US" altLang="ja-JP" sz="9600"/>
              <a:t>20</a:t>
            </a:r>
            <a:r>
              <a:rPr lang="ja-JP" altLang="en-US" sz="9600"/>
              <a:t>～</a:t>
            </a:r>
            <a:r>
              <a:rPr lang="en-US" altLang="ja-JP" sz="9600"/>
              <a:t>40</a:t>
            </a:r>
            <a:r>
              <a:rPr lang="ja-JP" altLang="en-US" sz="9600"/>
              <a:t>代の女性の約</a:t>
            </a:r>
            <a:r>
              <a:rPr lang="en-US" altLang="ja-JP" sz="9600"/>
              <a:t>3.9%</a:t>
            </a:r>
            <a:r>
              <a:rPr lang="ja-JP" altLang="en-US" sz="9600"/>
              <a:t>が、風しんの抗体を持っておらず、また約</a:t>
            </a:r>
            <a:r>
              <a:rPr lang="en-US" altLang="ja-JP" sz="9600"/>
              <a:t>10%</a:t>
            </a:r>
            <a:r>
              <a:rPr lang="ja-JP" altLang="en-US" sz="9600"/>
              <a:t>は、感染予防には不十分である低い抗体価しか持っていませんでした。</a:t>
            </a:r>
          </a:p>
          <a:p>
            <a:endParaRPr lang="ja-JP" altLang="en-US" sz="9600">
              <a:latin typeface="HGP創英角ｺﾞｼｯｸUB" panose="020B0A00000000000000" pitchFamily="34" charset="-128"/>
              <a:ea typeface="HGP創英角ｺﾞｼｯｸUB" panose="020B0A00000000000000" pitchFamily="34" charset="-128"/>
            </a:endParaRPr>
          </a:p>
        </p:txBody>
      </p:sp>
      <p:sp>
        <p:nvSpPr>
          <p:cNvPr id="74756" name="スライド番号プレースホルダー 3">
            <a:extLst>
              <a:ext uri="{FF2B5EF4-FFF2-40B4-BE49-F238E27FC236}">
                <a16:creationId xmlns:a16="http://schemas.microsoft.com/office/drawing/2014/main" id="{4186BB5F-DBF7-2C43-EDF6-D26A0DDA3B7C}"/>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BE546580-08F1-4752-BBDA-2B2811923331}" type="slidenum">
              <a:rPr lang="en-US" altLang="ja-JP" sz="1200"/>
              <a:pPr algn="r" eaLnBrk="1" hangingPunct="1"/>
              <a:t>54</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4C5B98E-B881-44C6-965E-C4CBF4BD5DE0}" type="datetimeFigureOut">
              <a:rPr kumimoji="1" lang="ja-JP" altLang="en-US" smtClean="0"/>
              <a:t>2026/6/18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760FBDFE-C587-4B4C-A407-44438C67B59E}" type="datetimeFigureOut">
              <a:rPr lang="en-US" smtClean="0"/>
              <a:t>6/18/2026</a:t>
            </a:fld>
            <a:endParaRPr lang="en-US"/>
          </a:p>
        </p:txBody>
      </p:sp>
      <p:sp>
        <p:nvSpPr>
          <p:cNvPr id="4" name="フッター プレースホルダー 3"/>
          <p:cNvSpPr>
            <a:spLocks noGrp="1"/>
          </p:cNvSpPr>
          <p:nvPr>
            <p:ph type="ftr" sz="quarter" idx="11"/>
          </p:nvPr>
        </p:nvSpPr>
        <p:spPr/>
        <p:txBody>
          <a:bodyPr/>
          <a:lstStyle/>
          <a:p>
            <a:r>
              <a:rPr lang="en-US"/>
              <a:t>フッター</a:t>
            </a:r>
          </a:p>
        </p:txBody>
      </p:sp>
      <p:sp>
        <p:nvSpPr>
          <p:cNvPr id="5" name="スライド番号プレースホルダー 4"/>
          <p:cNvSpPr>
            <a:spLocks noGrp="1"/>
          </p:cNvSpPr>
          <p:nvPr>
            <p:ph type="sldNum" sz="quarter" idx="12"/>
          </p:nvPr>
        </p:nvSpPr>
        <p:spPr/>
        <p:txBody>
          <a:bodyPr/>
          <a:lstStyle/>
          <a:p>
            <a:fld id="{49AE70B2-8BF9-45C0-BB95-33D1B9D3A854}" type="slidenum">
              <a:rPr lang="en-US" smtClean="0"/>
              <a:t>‹#›</a:t>
            </a:fld>
            <a:endParaRPr lang="en-US"/>
          </a:p>
        </p:txBody>
      </p:sp>
      <p:sp>
        <p:nvSpPr>
          <p:cNvPr id="7" name="コンテンツ プレースホルダー 6"/>
          <p:cNvSpPr>
            <a:spLocks noGrp="1"/>
          </p:cNvSpPr>
          <p:nvPr>
            <p:ph sz="quarter" idx="13"/>
          </p:nvPr>
        </p:nvSpPr>
        <p:spPr>
          <a:xfrm>
            <a:off x="838200" y="551543"/>
            <a:ext cx="10515600" cy="5558971"/>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4C5B98E-B881-44C6-965E-C4CBF4BD5DE0}" type="datetimeFigureOut">
              <a:rPr kumimoji="1" lang="ja-JP" altLang="en-US" smtClean="0"/>
              <a:t>2026/6/18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4C5B98E-B881-44C6-965E-C4CBF4BD5DE0}" type="datetimeFigureOut">
              <a:rPr kumimoji="1" lang="ja-JP" altLang="en-US" smtClean="0"/>
              <a:t>2026/6/18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4C5B98E-B881-44C6-965E-C4CBF4BD5DE0}" type="datetimeFigureOut">
              <a:rPr kumimoji="1" lang="ja-JP" altLang="en-US" smtClean="0"/>
              <a:t>2026/6/18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4C5B98E-B881-44C6-965E-C4CBF4BD5DE0}" type="datetimeFigureOut">
              <a:rPr kumimoji="1" lang="ja-JP" altLang="en-US" smtClean="0"/>
              <a:t>2026/6/18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4C5B98E-B881-44C6-965E-C4CBF4BD5DE0}" type="datetimeFigureOut">
              <a:rPr kumimoji="1" lang="ja-JP" altLang="en-US" smtClean="0"/>
              <a:t>2026/6/18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4C5B98E-B881-44C6-965E-C4CBF4BD5DE0}" type="datetimeFigureOut">
              <a:rPr kumimoji="1" lang="ja-JP" altLang="en-US" smtClean="0"/>
              <a:t>2026/6/18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4C5B98E-B881-44C6-965E-C4CBF4BD5DE0}" type="datetimeFigureOut">
              <a:rPr kumimoji="1" lang="ja-JP" altLang="en-US" smtClean="0"/>
              <a:t>2026/6/18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orient="vert"/>
          </p:nvPr>
        </p:nvSpPr>
        <p:spPr>
          <a:xfrm>
            <a:off x="9824484" y="365125"/>
            <a:ext cx="1529316" cy="5811838"/>
          </a:xfrm>
        </p:spPr>
        <p:txBody>
          <a:bodyPr vert="eaVert">
            <a:normAutofit/>
          </a:bodyPr>
          <a:lstStyle>
            <a:lvl1pPr>
              <a:defRPr sz="4400"/>
            </a:lvl1pPr>
          </a:lstStyle>
          <a:p>
            <a:r>
              <a:rPr lang="ja-JP"/>
              <a:t>マスター タイトルの書式設定</a:t>
            </a:r>
          </a:p>
        </p:txBody>
      </p:sp>
      <p:sp>
        <p:nvSpPr>
          <p:cNvPr id="3" name="縦書きテキスト プレースホルダー 2"/>
          <p:cNvSpPr>
            <a:spLocks noGrp="1"/>
          </p:cNvSpPr>
          <p:nvPr>
            <p:ph type="body" orient="vert" idx="1"/>
          </p:nvPr>
        </p:nvSpPr>
        <p:spPr>
          <a:xfrm>
            <a:off x="838200" y="365125"/>
            <a:ext cx="8879958" cy="5811838"/>
          </a:xfrm>
        </p:spPr>
        <p:txBody>
          <a:bodyPr vert="eaVert"/>
          <a:lstStyle>
            <a:lvl1pPr marL="228600" indent="-228600">
              <a:defRPr kumimoji="1" lang="ja-JP" altLang="en-US" sz="2800" kern="1200" dirty="0" smtClean="0">
                <a:solidFill>
                  <a:schemeClr val="tx1"/>
                </a:solidFill>
                <a:latin typeface="+mn-lt"/>
                <a:ea typeface="+mn-ea"/>
                <a:cs typeface="+mn-cs"/>
              </a:defRPr>
            </a:lvl1pPr>
            <a:lvl2pPr marL="685800" indent="-228600">
              <a:defRPr kumimoji="1" lang="ja-JP" altLang="en-US" sz="2400" kern="1200" dirty="0" smtClean="0">
                <a:solidFill>
                  <a:schemeClr val="tx1"/>
                </a:solidFill>
                <a:latin typeface="+mn-lt"/>
                <a:ea typeface="+mn-ea"/>
                <a:cs typeface="+mn-cs"/>
              </a:defRPr>
            </a:lvl2pPr>
            <a:lvl3pPr marL="1143000" indent="-228600">
              <a:defRPr kumimoji="1" lang="ja-JP" altLang="en-US" sz="2000" kern="1200" dirty="0" smtClean="0">
                <a:solidFill>
                  <a:schemeClr val="tx1"/>
                </a:solidFill>
                <a:latin typeface="+mn-lt"/>
                <a:ea typeface="+mn-ea"/>
                <a:cs typeface="+mn-cs"/>
              </a:defRPr>
            </a:lvl3pPr>
            <a:lvl4pPr marL="1600200" indent="-228600">
              <a:defRPr kumimoji="1" lang="ja-JP" altLang="en-US" sz="1800" kern="1200" dirty="0" smtClean="0">
                <a:solidFill>
                  <a:schemeClr val="tx1"/>
                </a:solidFill>
                <a:latin typeface="+mn-lt"/>
                <a:ea typeface="+mn-ea"/>
                <a:cs typeface="+mn-cs"/>
              </a:defRPr>
            </a:lvl4pPr>
            <a:lvl5pPr marL="2057400" indent="-228600">
              <a:defRPr kumimoji="1" lang="ja-JP" altLang="en-US" sz="1800" kern="1200" dirty="0">
                <a:solidFill>
                  <a:schemeClr val="tx1"/>
                </a:solidFill>
                <a:latin typeface="+mn-lt"/>
                <a:ea typeface="+mn-ea"/>
                <a:cs typeface="+mn-cs"/>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kumimoji="1" lang="ja-JP" altLang="en-US" dirty="0"/>
              <a:t>マスター テキストの書式設定</a:t>
            </a:r>
          </a:p>
          <a:p>
            <a:pPr marL="685800" lvl="1" indent="-228600" algn="l" defTabSz="914400" rtl="0" eaLnBrk="1" latinLnBrk="0" hangingPunct="1">
              <a:lnSpc>
                <a:spcPct val="90000"/>
              </a:lnSpc>
              <a:spcBef>
                <a:spcPts val="500"/>
              </a:spcBef>
              <a:buFont typeface="Arial" panose="020B0604020202020204" pitchFamily="34" charset="0"/>
              <a:buChar char="•"/>
            </a:pPr>
            <a:r>
              <a:rPr kumimoji="1" lang="ja-JP" altLang="en-US" dirty="0"/>
              <a:t>第 2 レベル</a:t>
            </a:r>
          </a:p>
          <a:p>
            <a:pPr marL="1143000" lvl="2" indent="-228600" algn="l" defTabSz="914400" rtl="0" eaLnBrk="1" latinLnBrk="0" hangingPunct="1">
              <a:lnSpc>
                <a:spcPct val="90000"/>
              </a:lnSpc>
              <a:spcBef>
                <a:spcPts val="500"/>
              </a:spcBef>
              <a:buFont typeface="Arial" panose="020B0604020202020204" pitchFamily="34" charset="0"/>
              <a:buChar char="•"/>
            </a:pPr>
            <a:r>
              <a:rPr kumimoji="1" lang="ja-JP" altLang="en-US" dirty="0"/>
              <a:t>第 </a:t>
            </a:r>
            <a:r>
              <a:rPr kumimoji="1" lang="en-US" altLang="ja-JP" dirty="0"/>
              <a:t>3 </a:t>
            </a:r>
            <a:r>
              <a:rPr kumimoji="1" lang="ja-JP" altLang="en-US" dirty="0"/>
              <a:t>レベル</a:t>
            </a:r>
          </a:p>
          <a:p>
            <a:pPr marL="1600200" lvl="3" indent="-228600" algn="l" defTabSz="914400" rtl="0" eaLnBrk="1" latinLnBrk="0" hangingPunct="1">
              <a:lnSpc>
                <a:spcPct val="90000"/>
              </a:lnSpc>
              <a:spcBef>
                <a:spcPts val="500"/>
              </a:spcBef>
              <a:buFont typeface="Arial" panose="020B0604020202020204" pitchFamily="34" charset="0"/>
              <a:buChar char="•"/>
            </a:pPr>
            <a:r>
              <a:rPr kumimoji="1" lang="ja-JP" altLang="en-US" dirty="0"/>
              <a:t>第 </a:t>
            </a:r>
            <a:r>
              <a:rPr kumimoji="1" lang="en-US" altLang="ja-JP" dirty="0"/>
              <a:t>4 </a:t>
            </a:r>
            <a:r>
              <a:rPr kumimoji="1" lang="ja-JP" altLang="en-US" dirty="0"/>
              <a:t>レベル</a:t>
            </a:r>
          </a:p>
          <a:p>
            <a:pPr marL="2057400" lvl="4" indent="-228600" algn="l" defTabSz="914400" rtl="0" eaLnBrk="1" latinLnBrk="0" hangingPunct="1">
              <a:lnSpc>
                <a:spcPct val="90000"/>
              </a:lnSpc>
              <a:spcBef>
                <a:spcPts val="500"/>
              </a:spcBef>
              <a:buFont typeface="Arial" panose="020B0604020202020204" pitchFamily="34" charset="0"/>
              <a:buChar char="•"/>
            </a:pPr>
            <a:r>
              <a:rPr kumimoji="1" lang="ja-JP" altLang="en-US" dirty="0"/>
              <a:t>第 </a:t>
            </a:r>
            <a:r>
              <a:rPr kumimoji="1" lang="en-US" altLang="ja-JP" dirty="0"/>
              <a:t>5 </a:t>
            </a:r>
            <a:r>
              <a:rPr kumimoji="1" lang="ja-JP" altLang="en-US" dirty="0"/>
              <a:t>レベル</a:t>
            </a:r>
          </a:p>
        </p:txBody>
      </p:sp>
      <p:sp>
        <p:nvSpPr>
          <p:cNvPr id="4" name="Date Placeholder 3"/>
          <p:cNvSpPr>
            <a:spLocks noGrp="1"/>
          </p:cNvSpPr>
          <p:nvPr>
            <p:ph type="dt" sz="half" idx="10"/>
          </p:nvPr>
        </p:nvSpPr>
        <p:spPr/>
        <p:txBody>
          <a:bodyPr/>
          <a:lstStyle/>
          <a:p>
            <a:fld id="{760FBDFE-C587-4B4C-A407-44438C67B59E}" type="datetimeFigureOut">
              <a:rPr lang="en-US" altLang="ja-JP" smtClean="0"/>
              <a:t>6/18/2026</a:t>
            </a:fld>
            <a:endParaRPr lang="ja-JP"/>
          </a:p>
        </p:txBody>
      </p:sp>
      <p:sp>
        <p:nvSpPr>
          <p:cNvPr id="5" name="Footer Placeholder 4"/>
          <p:cNvSpPr>
            <a:spLocks noGrp="1"/>
          </p:cNvSpPr>
          <p:nvPr>
            <p:ph type="ftr" sz="quarter" idx="11"/>
          </p:nvPr>
        </p:nvSpPr>
        <p:spPr/>
        <p:txBody>
          <a:bodyPr/>
          <a:lstStyle/>
          <a:p>
            <a:endParaRPr lang="ja-JP"/>
          </a:p>
        </p:txBody>
      </p:sp>
      <p:sp>
        <p:nvSpPr>
          <p:cNvPr id="6" name="Slide Number Placeholder 5"/>
          <p:cNvSpPr>
            <a:spLocks noGrp="1"/>
          </p:cNvSpPr>
          <p:nvPr>
            <p:ph type="sldNum" sz="quarter" idx="12"/>
          </p:nvPr>
        </p:nvSpPr>
        <p:spPr/>
        <p:txBody>
          <a:bodyPr/>
          <a:lstStyle/>
          <a:p>
            <a:fld id="{49AE70B2-8BF9-45C0-BB95-33D1B9D3A854}" type="slidenum">
              <a:rPr lang="en-US" altLang="ja-JP" smtClean="0"/>
              <a:t>‹#›</a:t>
            </a:fld>
            <a:endParaRPr 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5B98E-B881-44C6-965E-C4CBF4BD5DE0}" type="datetimeFigureOut">
              <a:rPr kumimoji="1" lang="ja-JP" altLang="en-US" smtClean="0"/>
              <a:t>2026/6/18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1B85B-3F11-4807-BF0A-089ABAB91E6D}"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ja.wikipedia.org/wiki/%E7%94%BB%E5%83%8F:Child_with_chickenpox.jpg" TargetMode="Externa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www.kataoka-cl.com/photo/20030505052748.jpg" TargetMode="External"/><Relationship Id="rId7" Type="http://schemas.openxmlformats.org/officeDocument/2006/relationships/hyperlink" Target="http://images.google.co.jp/imgres?imgurl=http://www3.mahoroba.ne.jp/~kenp/dat/scarlet.jpg&amp;imgrefurl=http://www3.mahoroba.ne.jp/~kenp/page/pedi1.htm&amp;h=480&amp;w=358&amp;sz=34&amp;hl=ja&amp;start=7&amp;um=1&amp;tbnid=FsDj7c3KdOVPAM:&amp;tbnh=129&amp;tbnw=96&amp;prev=/images?q%3D%E6%BA%B6%E9%80%A3%E8%8F%8C%E6%84%9F%E6%9F%93%E7%97%87%26svnum%3D10%26um%3D1%26hl%3Dja%26rls%3DSUNA,SUNA:2006-02,SUNA:ja%26sa%3DN" TargetMode="External"/><Relationship Id="rId12"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hyperlink" Target="http://images.google.co.jp/imgres?imgurl=http://hobab.fc2web.com/Streptoimg09311.jpg&amp;imgrefurl=http://hobab.fc2web.com/sub6-Streptococcosiis.htm&amp;h=299&amp;w=240&amp;sz=12&amp;hl=ja&amp;start=19&amp;um=1&amp;tbnid=B4mz4qiUsYKufM:&amp;tbnh=116&amp;tbnw=93&amp;prev=/images?q%3D%E6%BA%B6%E9%80%A3%E8%8F%8C%E6%84%9F%E6%9F%93%E7%97%87%26start%3D18%26ndsp%3D18%26svnum%3D10%26um%3D1%26hl%3Dja%26rls%3DSUNA,SUNA:2006-02,SUNA:ja%26sa%3DN" TargetMode="External"/><Relationship Id="rId5" Type="http://schemas.openxmlformats.org/officeDocument/2006/relationships/hyperlink" Target="http://images.google.co.jp/imgres?imgurl=http://homepage1.nifty.com/tobikko/diseases.top/diseases3/image/IMG_0064.JPG&amp;imgrefurl=http://homepage1.nifty.com/tobikko/diseases.top/diseases3.htm&amp;h=1200&amp;w=1600&amp;sz=261&amp;hl=ja&amp;start=9&amp;um=1&amp;tbnid=KxVRkCw5NTRgiM:&amp;tbnh=113&amp;tbnw=150&amp;prev=/images?q%3D%E6%BA%B6%E9%80%A3%E8%8F%8C%E6%84%9F%E6%9F%93%E7%97%87%26svnum%3D10%26um%3D1%26hl%3Dja%26rls%3DSUNA,SUNA:2006-02,SUNA:ja%26sa%3DN" TargetMode="External"/><Relationship Id="rId10" Type="http://schemas.openxmlformats.org/officeDocument/2006/relationships/image" Target="../media/image28.jpeg"/><Relationship Id="rId4" Type="http://schemas.openxmlformats.org/officeDocument/2006/relationships/image" Target="../media/image25.jpeg"/><Relationship Id="rId9" Type="http://schemas.openxmlformats.org/officeDocument/2006/relationships/hyperlink" Target="http://images.google.co.jp/imgres?imgurl=http://hobab.fc2web.com/ScarteFeverimg4941.jpg&amp;imgrefurl=http://hobab.fc2web.com/sub6-EBV.htm&amp;h=469&amp;w=320&amp;sz=22&amp;hl=ja&amp;start=13&amp;um=1&amp;tbnid=5zitzzOzoc7biM:&amp;tbnh=128&amp;tbnw=87&amp;prev=/images?q%3D%E6%BA%B6%E9%80%A3%E8%8F%8C%E6%84%9F%E6%9F%93%E7%97%87%26svnum%3D10%26um%3D1%26hl%3Dja%26rls%3DSUNA,SUNA:2006-02,SUNA:ja%26sa%3D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images.google.co.jp/imgres?imgurl=http://www.city-kumamoto-kansen.jp/n_topics/3rui/img/hoka1_2.gif&amp;imgrefurl=http://www.city-kumamoto-kansen.jp/n_topics/3rui/hokashikkan_1.html&amp;h=137&amp;w=147&amp;sz=16&amp;hl=ja&amp;start=3&amp;um=1&amp;tbnid=y0H_RfECOmj-bM:&amp;tbnh=89&amp;tbnw=95&amp;prev=/images?q%3D%E8%A1%80%E4%BE%BF%26svnum%3D10%26um%3D1%26hl%3Dja%26rls%3DSUNA,SUNA:2006-02,SUNA:ja%26sa%3D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images.google.co.jp/imgres?imgurl=http://www.ishikawa.med.or.jp/kenkou/img/rota.jpg&amp;imgrefurl=http://www.ishikawa.med.or.jp/kenkou/kansen.html&amp;h=712&amp;w=409&amp;sz=53&amp;hl=ja&amp;start=33&amp;um=1&amp;tbnid=GZW-WNsTwjy_4M:&amp;tbnh=140&amp;tbnw=80&amp;prev=/images?q%3D%E3%83%AD%E3%82%BF%E3%82%A6%E3%82%A4%E3%83%AB%E3%82%B9%2B%E7%97%87%E7%8A%B6%26start%3D18%26ndsp%3D18%26svnum%3D10%26um%3D1%26hl%3Dja%26rls%3DSUNA,SUNA:2006-02,SUNA:ja%26sa%3DN" TargetMode="Externa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hyperlink" Target="http://www1.pref.shimane.lg.jp/contents/kansen/topics/img/virus4.jpg" TargetMode="External"/><Relationship Id="rId10" Type="http://schemas.openxmlformats.org/officeDocument/2006/relationships/image" Target="../media/image37.jpeg"/><Relationship Id="rId4" Type="http://schemas.openxmlformats.org/officeDocument/2006/relationships/image" Target="../media/image35.jpeg"/><Relationship Id="rId9" Type="http://schemas.openxmlformats.org/officeDocument/2006/relationships/hyperlink" Target="http://images.google.co.jp/imgres?imgurl=http://ha5.seikyou.ne.jp/home/hisa67/21century/rota.JPG&amp;imgrefurl=http://ha5.seikyou.ne.jp/home/hisa67/21century/rota.htm&amp;h=480&amp;w=640&amp;sz=59&amp;hl=ja&amp;start=45&amp;um=1&amp;tbnid=MUUlfgI-pXWycM:&amp;tbnh=103&amp;tbnw=137&amp;prev=/images?q%3D%E3%83%AD%E3%82%BF%E3%82%A6%E3%82%A4%E3%83%AB%E3%82%B9%2B%E7%97%87%E7%8A%B6%26start%3D36%26ndsp%3D18%26svnum%3D10%26um%3D1%26hl%3Dja%26rls%3DSUNA,SUNA:2006-02,SUNA:ja%26sa%3DN"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images.google.co.jp/imgres?imgurl=http://www.nsknet.or.jp/katoh/image/PCF.JPEG.gif&amp;imgrefurl=http://www.nsknet.or.jp/katoh/PCF.html&amp;h=280&amp;w=363&amp;sz=75&amp;hl=ja&amp;start=30&amp;um=1&amp;tbnid=bW6fJ63-_7ajAM:&amp;tbnh=93&amp;tbnw=121&amp;prev=/images?q%3D%E5%92%BD%E9%A0%AD%E7%B5%90%E8%86%9C%E7%86%B1%26start%3D18%26ndsp%3D18%26svnum%3D10%26um%3D1%26hl%3Dja%26rls%3DSUNA,SUNA:2006-02,SUNA:ja%26sa%3DN" TargetMode="Externa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hyperlink" Target="http://images.google.co.jp/imgres?imgurl=http://www.yukiyama.jp/jibika/image/001.jpg&amp;imgrefurl=http://www.yukiyama.jp/jibika/file/sonota_1.html&amp;h=177&amp;w=235&amp;sz=37&amp;hl=ja&amp;start=2&amp;um=1&amp;tbnid=u_cV7AGZppUKFM:&amp;tbnh=82&amp;tbnw=109&amp;prev=/images?q%3D%E6%89%81%E6%A1%83%E8%85%BA%E7%82%8E%26svnum%3D10%26um%3D1%26hl%3Dja%26rls%3DSUNA,SUNA:2006-02,SUNA:ja%26sa%3D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images.google.co.jp/imgres?imgurl=http://www.h5.dion.ne.jp/~m_clinic/Coxsackie-v.gif&amp;imgrefurl=http://www.h5.dion.ne.jp/~m_clinic/Coxsackie%26adenovirus.html&amp;h=265&amp;w=314&amp;sz=56&amp;hl=ja&amp;start=1&amp;um=1&amp;tbnid=DFvlLX6Yx_tTFM:&amp;tbnh=99&amp;tbnw=117&amp;prev=/images?q%3D%E3%83%98%E3%83%AB%E3%83%91%E3%83%B3%E3%82%AE%E3%83%BC%E3%83%8A%26svnum%3D10%26um%3D1%26hl%3Dja%26rls%3DSUNA,SUNA:2006-02,SUNA:ja%26sa%3DN"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images.google.co.jp/imgres?imgurl=http://idsc.nih.go.jp/idwr/kansen/k04/k04_23/kansen_01.jpg&amp;imgrefurl=http://idsc.nih.go.jp/idwr/kansen/k04/k04_23/k04_23.html&amp;h=478&amp;w=686&amp;sz=64&amp;hl=ja&amp;start=14&amp;um=1&amp;tbnid=zfNgf9hkLTFZ2M:&amp;tbnh=97&amp;tbnw=139&amp;prev=/images?q%3D%E4%BC%9D%E6%9F%93%E6%80%A7%E7%B4%85%E6%96%91%26svnum%3D10%26um%3D1%26hl%3Dja%26rls%3DSUNA,SUNA:2006-02,SUNA:ja%26sa%3DN" TargetMode="Externa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hyperlink" Target="http://images.google.co.jp/imgres?imgurl=http://www.nsknet.or.jp/katoh/image/parvo.jpg&amp;imgrefurl=http://www.nsknet.or.jp/katoh/parvovirus.html&amp;h=343&amp;w=472&amp;sz=52&amp;hl=ja&amp;start=25&amp;um=1&amp;tbnid=WxA1EnaGZIl9DM:&amp;tbnh=94&amp;tbnw=129&amp;prev=/images?q%3D%E4%BC%9D%E6%9F%93%E6%80%A7%E7%B4%85%E6%96%91%26start%3D18%26ndsp%3D18%26svnum%3D10%26um%3D1%26hl%3Dja%26rls%3DSUNA,SUNA:2006-02,SUNA:ja%26sa%3D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images.google.co.jp/imgres?imgurl=http://idsc.nih.go.jp/idwr/kansen/k04/k04_23/kansen_01.jpg&amp;imgrefurl=http://idsc.nih.go.jp/idwr/kansen/k04/k04_23/k04_23.html&amp;h=478&amp;w=686&amp;sz=64&amp;hl=ja&amp;start=14&amp;um=1&amp;tbnid=zfNgf9hkLTFZ2M:&amp;tbnh=97&amp;tbnw=139&amp;prev=/images?q%3D%E4%BC%9D%E6%9F%93%E6%80%A7%E7%B4%85%E6%96%91%26svnum%3D10%26um%3D1%26hl%3Dja%26rls%3DSUNA,SUNA:2006-02,SUNA:ja%26sa%3DN" TargetMode="Externa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hyperlink" Target="http://images.google.co.jp/imgres?imgurl=http://www.nsknet.or.jp/katoh/image/parvo.jpg&amp;imgrefurl=http://www.nsknet.or.jp/katoh/parvovirus.html&amp;h=343&amp;w=472&amp;sz=52&amp;hl=ja&amp;start=25&amp;um=1&amp;tbnid=WxA1EnaGZIl9DM:&amp;tbnh=94&amp;tbnw=129&amp;prev=/images?q%3D%E4%BC%9D%E6%9F%93%E6%80%A7%E7%B4%85%E6%96%91%26start%3D18%26ndsp%3D18%26svnum%3D10%26um%3D1%26hl%3Dja%26rls%3DSUNA,SUNA:2006-02,SUNA:ja%26sa%3DN"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images.google.co.jp/imgres?imgurl=http://www.ne.jp/asahi/kitahiroshima/oomagarihihuka/_2006_9_19.files/image036.gif&amp;imgrefurl=http://www.ne.jp/asahi/kitahiroshima/oomagarihihuka/_2006_9_19.htm&amp;h=108&amp;w=90&amp;sz=4&amp;hl=ja&amp;start=4&amp;um=1&amp;tbnid=DTk3gPEERp6MIM:&amp;tbnh=85&amp;tbnw=71&amp;prev=/images?q%3D%E6%B0%B4%E3%81%84%E3%81%BC%26svnum%3D10%26um%3D1%26hl%3Dja%26rls%3DSUNA,SUNA:2006-02,SUNA:ja%26sa%3DN" TargetMode="Externa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hyperlink" Target="http://images.google.co.jp/imgres?imgurl=http://mcdd.dyndns.org/myhomepage/picture/mcc.jpg&amp;imgrefurl=http://mcdd.dyndns.org/myhomepage/mc.htm&amp;h=245&amp;w=333&amp;sz=9&amp;hl=ja&amp;start=8&amp;um=1&amp;tbnid=4C5eh0wPqwZYoM:&amp;tbnh=88&amp;tbnw=119&amp;prev=/images?q%3D%E6%B0%B4%E3%81%84%E3%81%BC%26svnum%3D10%26um%3D1%26hl%3Dja%26rls%3DSUNA,SUNA:2006-02,SUNA:ja%26sa%3D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images.google.co.jp/imgres?imgurl=http://image.www.rakuten.co.jp/hourenso/img1028706264.gif&amp;imgrefurl=http://atamasirami.sblo.jp/&amp;h=300&amp;w=300&amp;sz=39&amp;hl=ja&amp;start=14&amp;um=1&amp;tbnid=BxtTiRhdaa4kYM:&amp;tbnh=116&amp;tbnw=116&amp;prev=/images?q%3D%E9%A0%AD%E3%81%97%E3%82%89%E3%81%BF%2B%E5%86%99%E7%9C%9F%26svnum%3D10%26um%3D1%26hl%3Dja%26rls%3DSUNA,SUNA:2006-02,SUNA:ja%26sa%3DN" TargetMode="External"/><Relationship Id="rId13"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1.jpeg"/><Relationship Id="rId12" Type="http://schemas.openxmlformats.org/officeDocument/2006/relationships/image" Target="../media/image53.jpeg"/><Relationship Id="rId2" Type="http://schemas.openxmlformats.org/officeDocument/2006/relationships/hyperlink" Target="http://images.google.co.jp/imgres?imgurl=http://sirami.dennou-tuuhan.com/2-6.jpg&amp;imgrefurl=http://sirami.dennou-tuuhan.com/&amp;h=399&amp;w=400&amp;sz=83&amp;hl=ja&amp;start=5&amp;um=1&amp;tbnid=wF4fSiA9BOL6yM:&amp;tbnh=124&amp;tbnw=124&amp;prev=/images?q%3D%E9%A0%AD%E3%81%97%E3%82%89%E3%81%BF%2B%E5%86%99%E7%9C%9F%26svnum%3D10%26um%3D1%26hl%3Dja%26rls%3DSUNA,SUNA:2006-02,SUNA:ja%26sa%3DN" TargetMode="External"/><Relationship Id="rId1" Type="http://schemas.openxmlformats.org/officeDocument/2006/relationships/slideLayout" Target="../slideLayouts/slideLayout7.xml"/><Relationship Id="rId6" Type="http://schemas.openxmlformats.org/officeDocument/2006/relationships/hyperlink" Target="http://image.www.rakuten.co.jp/hourenso/img1028706261.gif" TargetMode="External"/><Relationship Id="rId11" Type="http://schemas.openxmlformats.org/officeDocument/2006/relationships/image" Target="../media/image2.png"/><Relationship Id="rId5" Type="http://schemas.openxmlformats.org/officeDocument/2006/relationships/image" Target="../media/image50.jpeg"/><Relationship Id="rId10" Type="http://schemas.openxmlformats.org/officeDocument/2006/relationships/image" Target="../media/image1.png"/><Relationship Id="rId4" Type="http://schemas.openxmlformats.org/officeDocument/2006/relationships/hyperlink" Target="http://images.google.co.jp/imgres?imgurl=http://atamashirami.up.seesaa.net/image/shirami.jpg&amp;imgrefurl=http://atamashirami.seesaa.net/category/2123497-1.html&amp;h=253&amp;w=200&amp;sz=13&amp;hl=ja&amp;start=8&amp;um=1&amp;tbnid=fqffRV3inLdhtM:&amp;tbnh=111&amp;tbnw=88&amp;prev=/images?q%3D%E9%A0%AD%E3%81%97%E3%82%89%E3%81%BF%2B%E5%86%99%E7%9C%9F%26svnum%3D10%26um%3D1%26hl%3Dja%26rls%3DSUNA,SUNA:2006-02,SUNA:ja%26sa%3DN" TargetMode="External"/><Relationship Id="rId9" Type="http://schemas.openxmlformats.org/officeDocument/2006/relationships/image" Target="../media/image52.jpeg"/><Relationship Id="rId14" Type="http://schemas.openxmlformats.org/officeDocument/2006/relationships/image" Target="../media/image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j-poison-ic.or.jp/homepage.nsf"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051243"/>
            <a:ext cx="9144000" cy="2387600"/>
          </a:xfrm>
        </p:spPr>
        <p:txBody>
          <a:bodyPr/>
          <a:lstStyle/>
          <a:p>
            <a:r>
              <a:rPr lang="ja-JP" altLang="en-US">
                <a:latin typeface="HGP創英角ﾎﾟｯﾌﾟ体" panose="040B0A00000000000000" pitchFamily="2" charset="-128"/>
                <a:ea typeface="HGP創英角ﾎﾟｯﾌﾟ体" panose="040B0A00000000000000" pitchFamily="2" charset="-128"/>
              </a:rPr>
              <a:t>こどもの病気やけがの時のホームケア</a:t>
            </a:r>
          </a:p>
        </p:txBody>
      </p:sp>
      <p:sp>
        <p:nvSpPr>
          <p:cNvPr id="3" name="サブタイトル 2"/>
          <p:cNvSpPr>
            <a:spLocks noGrp="1"/>
          </p:cNvSpPr>
          <p:nvPr>
            <p:ph type="subTitle" idx="1"/>
          </p:nvPr>
        </p:nvSpPr>
        <p:spPr>
          <a:xfrm>
            <a:off x="1524000" y="4220528"/>
            <a:ext cx="9144000" cy="1655762"/>
          </a:xfrm>
        </p:spPr>
        <p:txBody>
          <a:bodyPr vert="horz" lIns="91440" tIns="45720" rIns="91440" bIns="45720" rtlCol="0" anchor="t">
            <a:normAutofit/>
          </a:bodyPr>
          <a:lstStyle/>
          <a:p>
            <a:pPr algn="r"/>
            <a:r>
              <a:rPr lang="ja-JP" altLang="en-US" dirty="0">
                <a:latin typeface="HGP創英角ﾎﾟｯﾌﾟ体" panose="040B0A00000000000000" pitchFamily="2" charset="-128"/>
                <a:ea typeface="HGP創英角ﾎﾟｯﾌﾟ体"/>
                <a:cs typeface="HGP創英角ﾎﾟｯﾌﾟ体" panose="040B0A00000000000000" pitchFamily="2" charset="-128"/>
              </a:rPr>
              <a:t>令和8年</a:t>
            </a:r>
            <a:r>
              <a:rPr lang="en-US" altLang="ja-JP" dirty="0">
                <a:latin typeface="HGP創英角ﾎﾟｯﾌﾟ体" panose="040B0A00000000000000" pitchFamily="2" charset="-128"/>
                <a:ea typeface="HGP創英角ﾎﾟｯﾌﾟ体"/>
                <a:cs typeface="HGP創英角ﾎﾟｯﾌﾟ体" panose="040B0A00000000000000" pitchFamily="2" charset="-128"/>
              </a:rPr>
              <a:t>6</a:t>
            </a:r>
            <a:r>
              <a:rPr lang="ja-JP" altLang="en-US" dirty="0">
                <a:latin typeface="HGP創英角ﾎﾟｯﾌﾟ体" panose="040B0A00000000000000" pitchFamily="2" charset="-128"/>
                <a:ea typeface="HGP創英角ﾎﾟｯﾌﾟ体"/>
                <a:cs typeface="HGP創英角ﾎﾟｯﾌﾟ体" panose="040B0A00000000000000" pitchFamily="2" charset="-128"/>
              </a:rPr>
              <a:t>月</a:t>
            </a:r>
            <a:r>
              <a:rPr lang="en-US" altLang="ja-JP" dirty="0">
                <a:latin typeface="HGP創英角ﾎﾟｯﾌﾟ体" panose="040B0A00000000000000" pitchFamily="2" charset="-128"/>
                <a:ea typeface="HGP創英角ﾎﾟｯﾌﾟ体"/>
                <a:cs typeface="HGP創英角ﾎﾟｯﾌﾟ体" panose="040B0A00000000000000" pitchFamily="2" charset="-128"/>
              </a:rPr>
              <a:t>21</a:t>
            </a:r>
            <a:r>
              <a:rPr lang="ja-JP" altLang="en-US" dirty="0">
                <a:latin typeface="HGP創英角ﾎﾟｯﾌﾟ体" panose="040B0A00000000000000" pitchFamily="2" charset="-128"/>
                <a:ea typeface="HGP創英角ﾎﾟｯﾌﾟ体"/>
                <a:cs typeface="HGP創英角ﾎﾟｯﾌﾟ体" panose="040B0A00000000000000" pitchFamily="2" charset="-128"/>
              </a:rPr>
              <a:t>日</a:t>
            </a:r>
            <a:r>
              <a:rPr lang="en-US" altLang="ja-JP" dirty="0">
                <a:latin typeface="HGP創英角ﾎﾟｯﾌﾟ体" panose="040B0A00000000000000" pitchFamily="2" charset="-128"/>
                <a:ea typeface="HGP創英角ﾎﾟｯﾌﾟ体"/>
                <a:cs typeface="HGP創英角ﾎﾟｯﾌﾟ体" panose="040B0A00000000000000" pitchFamily="2" charset="-128"/>
              </a:rPr>
              <a:t>(日</a:t>
            </a:r>
            <a:r>
              <a:rPr lang="ja-JP" altLang="en-US" dirty="0">
                <a:latin typeface="HGP創英角ﾎﾟｯﾌﾟ体" panose="040B0A00000000000000" pitchFamily="2" charset="-128"/>
                <a:ea typeface="HGP創英角ﾎﾟｯﾌﾟ体"/>
                <a:cs typeface="HGP創英角ﾎﾟｯﾌﾟ体" panose="040B0A00000000000000" pitchFamily="2" charset="-128"/>
              </a:rPr>
              <a:t>）１0：</a:t>
            </a:r>
            <a:r>
              <a:rPr lang="en-US" altLang="ja-JP" dirty="0">
                <a:latin typeface="HGP創英角ﾎﾟｯﾌﾟ体" panose="040B0A00000000000000" pitchFamily="2" charset="-128"/>
                <a:ea typeface="HGP創英角ﾎﾟｯﾌﾟ体"/>
                <a:cs typeface="HGP創英角ﾎﾟｯﾌﾟ体" panose="040B0A00000000000000" pitchFamily="2" charset="-128"/>
              </a:rPr>
              <a:t>00</a:t>
            </a:r>
            <a:r>
              <a:rPr lang="ja-JP" altLang="en-US" dirty="0">
                <a:latin typeface="HGP創英角ﾎﾟｯﾌﾟ体" panose="040B0A00000000000000" pitchFamily="2" charset="-128"/>
                <a:ea typeface="HGP創英角ﾎﾟｯﾌﾟ体"/>
                <a:cs typeface="HGP創英角ﾎﾟｯﾌﾟ体" panose="040B0A00000000000000" pitchFamily="2" charset="-128"/>
              </a:rPr>
              <a:t>～１2：00　　</a:t>
            </a:r>
          </a:p>
          <a:p>
            <a:pPr algn="r"/>
            <a:r>
              <a:rPr lang="ja-JP" altLang="en-US" dirty="0">
                <a:latin typeface="HGP創英角ﾎﾟｯﾌﾟ体" panose="040B0A00000000000000" pitchFamily="2" charset="-128"/>
                <a:ea typeface="HGP創英角ﾎﾟｯﾌﾟ体"/>
                <a:cs typeface="HGP創英角ﾎﾟｯﾌﾟ体" panose="040B0A00000000000000" pitchFamily="2" charset="-128"/>
              </a:rPr>
              <a:t>四日市ファミリー・サポート・センター講習会</a:t>
            </a:r>
            <a:endParaRPr lang="ja-JP" altLang="en-US" dirty="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37490"/>
            <a:ext cx="10515600" cy="770890"/>
          </a:xfrm>
        </p:spPr>
        <p:txBody>
          <a:bodyPr/>
          <a:lstStyle/>
          <a:p>
            <a:pPr algn="ctr"/>
            <a:r>
              <a:rPr lang="ja-JP" altLang="en-US"/>
              <a:t>子どもの心肺蘇生と</a:t>
            </a:r>
            <a:r>
              <a:rPr lang="en-US" altLang="ja-JP"/>
              <a:t>AED</a:t>
            </a:r>
          </a:p>
        </p:txBody>
      </p:sp>
      <p:pic>
        <p:nvPicPr>
          <p:cNvPr id="5" name="コンテンツプレースホルダ 4"/>
          <p:cNvPicPr>
            <a:picLocks noGrp="1" noChangeAspect="1"/>
          </p:cNvPicPr>
          <p:nvPr>
            <p:ph sz="half" idx="2"/>
          </p:nvPr>
        </p:nvPicPr>
        <p:blipFill>
          <a:blip r:embed="rId2"/>
          <a:stretch>
            <a:fillRect/>
          </a:stretch>
        </p:blipFill>
        <p:spPr>
          <a:xfrm>
            <a:off x="1708785" y="1007745"/>
            <a:ext cx="8552815" cy="585025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子どもの年代別死亡原因の順位</a:t>
            </a:r>
          </a:p>
        </p:txBody>
      </p:sp>
      <p:graphicFrame>
        <p:nvGraphicFramePr>
          <p:cNvPr id="4" name="コンテンツプレースホルダ 3"/>
          <p:cNvGraphicFramePr>
            <a:graphicFrameLocks noGrp="1"/>
          </p:cNvGraphicFramePr>
          <p:nvPr>
            <p:ph idx="1"/>
          </p:nvPr>
        </p:nvGraphicFramePr>
        <p:xfrm>
          <a:off x="909320" y="1876425"/>
          <a:ext cx="10708640" cy="4688840"/>
        </p:xfrm>
        <a:graphic>
          <a:graphicData uri="http://schemas.openxmlformats.org/drawingml/2006/table">
            <a:tbl>
              <a:tblPr firstRow="1" bandRow="1">
                <a:tableStyleId>{5C22544A-7EE6-4342-B048-85BDC9FD1C3A}</a:tableStyleId>
              </a:tblPr>
              <a:tblGrid>
                <a:gridCol w="1468755">
                  <a:extLst>
                    <a:ext uri="{9D8B030D-6E8A-4147-A177-3AD203B41FA5}">
                      <a16:colId xmlns:a16="http://schemas.microsoft.com/office/drawing/2014/main" val="20000"/>
                    </a:ext>
                  </a:extLst>
                </a:gridCol>
                <a:gridCol w="2036445">
                  <a:extLst>
                    <a:ext uri="{9D8B030D-6E8A-4147-A177-3AD203B41FA5}">
                      <a16:colId xmlns:a16="http://schemas.microsoft.com/office/drawing/2014/main" val="20001"/>
                    </a:ext>
                  </a:extLst>
                </a:gridCol>
                <a:gridCol w="1863725">
                  <a:extLst>
                    <a:ext uri="{9D8B030D-6E8A-4147-A177-3AD203B41FA5}">
                      <a16:colId xmlns:a16="http://schemas.microsoft.com/office/drawing/2014/main" val="20002"/>
                    </a:ext>
                  </a:extLst>
                </a:gridCol>
                <a:gridCol w="1661795">
                  <a:extLst>
                    <a:ext uri="{9D8B030D-6E8A-4147-A177-3AD203B41FA5}">
                      <a16:colId xmlns:a16="http://schemas.microsoft.com/office/drawing/2014/main" val="20003"/>
                    </a:ext>
                  </a:extLst>
                </a:gridCol>
                <a:gridCol w="1732280">
                  <a:extLst>
                    <a:ext uri="{9D8B030D-6E8A-4147-A177-3AD203B41FA5}">
                      <a16:colId xmlns:a16="http://schemas.microsoft.com/office/drawing/2014/main" val="20004"/>
                    </a:ext>
                  </a:extLst>
                </a:gridCol>
                <a:gridCol w="1945640">
                  <a:extLst>
                    <a:ext uri="{9D8B030D-6E8A-4147-A177-3AD203B41FA5}">
                      <a16:colId xmlns:a16="http://schemas.microsoft.com/office/drawing/2014/main" val="20005"/>
                    </a:ext>
                  </a:extLst>
                </a:gridCol>
              </a:tblGrid>
              <a:tr h="381000">
                <a:tc>
                  <a:txBody>
                    <a:bodyPr/>
                    <a:lstStyle/>
                    <a:p>
                      <a:pPr>
                        <a:buNone/>
                      </a:pPr>
                      <a:r>
                        <a:rPr lang="ja-JP" altLang="en-US"/>
                        <a:t>年齢</a:t>
                      </a:r>
                    </a:p>
                  </a:txBody>
                  <a:tcPr/>
                </a:tc>
                <a:tc>
                  <a:txBody>
                    <a:bodyPr/>
                    <a:lstStyle/>
                    <a:p>
                      <a:pPr>
                        <a:buNone/>
                      </a:pPr>
                      <a:r>
                        <a:rPr lang="en-US" altLang="ja-JP"/>
                        <a:t>1</a:t>
                      </a:r>
                      <a:r>
                        <a:rPr lang="ja-JP" altLang="en-US"/>
                        <a:t>位</a:t>
                      </a:r>
                    </a:p>
                  </a:txBody>
                  <a:tcPr/>
                </a:tc>
                <a:tc>
                  <a:txBody>
                    <a:bodyPr/>
                    <a:lstStyle/>
                    <a:p>
                      <a:pPr>
                        <a:buNone/>
                      </a:pPr>
                      <a:r>
                        <a:rPr lang="en-US" altLang="ja-JP"/>
                        <a:t>2</a:t>
                      </a:r>
                      <a:r>
                        <a:rPr lang="ja-JP" altLang="en-US"/>
                        <a:t>位</a:t>
                      </a:r>
                    </a:p>
                  </a:txBody>
                  <a:tcPr/>
                </a:tc>
                <a:tc>
                  <a:txBody>
                    <a:bodyPr/>
                    <a:lstStyle/>
                    <a:p>
                      <a:pPr>
                        <a:buNone/>
                      </a:pPr>
                      <a:r>
                        <a:rPr lang="en-US" altLang="ja-JP"/>
                        <a:t>3</a:t>
                      </a:r>
                      <a:r>
                        <a:rPr lang="ja-JP" altLang="en-US"/>
                        <a:t>位</a:t>
                      </a:r>
                    </a:p>
                  </a:txBody>
                  <a:tcPr/>
                </a:tc>
                <a:tc>
                  <a:txBody>
                    <a:bodyPr/>
                    <a:lstStyle/>
                    <a:p>
                      <a:pPr>
                        <a:buNone/>
                      </a:pPr>
                      <a:r>
                        <a:rPr lang="en-US" altLang="ja-JP"/>
                        <a:t>4</a:t>
                      </a:r>
                      <a:r>
                        <a:rPr lang="ja-JP" altLang="en-US"/>
                        <a:t>位</a:t>
                      </a:r>
                    </a:p>
                  </a:txBody>
                  <a:tcPr/>
                </a:tc>
                <a:tc>
                  <a:txBody>
                    <a:bodyPr/>
                    <a:lstStyle/>
                    <a:p>
                      <a:pPr>
                        <a:buNone/>
                      </a:pPr>
                      <a:r>
                        <a:rPr lang="en-US" altLang="ja-JP"/>
                        <a:t>5</a:t>
                      </a:r>
                      <a:r>
                        <a:rPr lang="ja-JP" altLang="en-US"/>
                        <a:t>位</a:t>
                      </a:r>
                    </a:p>
                  </a:txBody>
                  <a:tcPr/>
                </a:tc>
                <a:extLst>
                  <a:ext uri="{0D108BD9-81ED-4DB2-BD59-A6C34878D82A}">
                    <a16:rowId xmlns:a16="http://schemas.microsoft.com/office/drawing/2014/main" val="10000"/>
                  </a:ext>
                </a:extLst>
              </a:tr>
              <a:tr h="381000">
                <a:tc>
                  <a:txBody>
                    <a:bodyPr/>
                    <a:lstStyle/>
                    <a:p>
                      <a:pPr>
                        <a:buNone/>
                      </a:pPr>
                      <a:r>
                        <a:rPr lang="en-US" altLang="ja-JP" b="1"/>
                        <a:t>0</a:t>
                      </a:r>
                      <a:r>
                        <a:rPr lang="ja-JP" altLang="en-US" b="1"/>
                        <a:t>～</a:t>
                      </a:r>
                      <a:r>
                        <a:rPr lang="en-US" altLang="ja-JP" b="1"/>
                        <a:t>1</a:t>
                      </a:r>
                      <a:r>
                        <a:rPr lang="ja-JP" altLang="en-US" b="1"/>
                        <a:t>歳</a:t>
                      </a:r>
                    </a:p>
                  </a:txBody>
                  <a:tcPr/>
                </a:tc>
                <a:tc>
                  <a:txBody>
                    <a:bodyPr/>
                    <a:lstStyle/>
                    <a:p>
                      <a:pPr>
                        <a:buNone/>
                      </a:pPr>
                      <a:r>
                        <a:rPr lang="ja-JP" altLang="en-US" b="1"/>
                        <a:t>先天奇形，変形</a:t>
                      </a:r>
                    </a:p>
                    <a:p>
                      <a:pPr>
                        <a:buNone/>
                      </a:pPr>
                      <a:r>
                        <a:rPr lang="ja-JP" altLang="en-US" b="1"/>
                        <a:t>及び染色体異常</a:t>
                      </a:r>
                    </a:p>
                    <a:p>
                      <a:pPr>
                        <a:buNone/>
                      </a:pPr>
                      <a:r>
                        <a:rPr lang="ja-JP" altLang="en-US" b="1"/>
                        <a:t>　</a:t>
                      </a:r>
                    </a:p>
                    <a:p>
                      <a:pPr>
                        <a:buNone/>
                      </a:pPr>
                      <a:r>
                        <a:rPr lang="en-US" altLang="ja-JP" b="1"/>
                        <a:t>897</a:t>
                      </a:r>
                    </a:p>
                  </a:txBody>
                  <a:tcPr/>
                </a:tc>
                <a:tc>
                  <a:txBody>
                    <a:bodyPr/>
                    <a:lstStyle/>
                    <a:p>
                      <a:pPr>
                        <a:buNone/>
                      </a:pPr>
                      <a:r>
                        <a:rPr lang="ja-JP" altLang="en-US" b="1"/>
                        <a:t>周産期に特異的な呼吸障害等　</a:t>
                      </a:r>
                    </a:p>
                    <a:p>
                      <a:pPr>
                        <a:buNone/>
                      </a:pPr>
                      <a:endParaRPr lang="en-US" altLang="ja-JP" b="1"/>
                    </a:p>
                    <a:p>
                      <a:pPr>
                        <a:buNone/>
                      </a:pPr>
                      <a:r>
                        <a:rPr lang="en-US" altLang="ja-JP" b="1"/>
                        <a:t>361</a:t>
                      </a:r>
                    </a:p>
                  </a:txBody>
                  <a:tcPr/>
                </a:tc>
                <a:tc>
                  <a:txBody>
                    <a:bodyPr/>
                    <a:lstStyle/>
                    <a:p>
                      <a:pPr>
                        <a:buNone/>
                      </a:pPr>
                      <a:r>
                        <a:rPr lang="ja-JP" altLang="en-US" b="1"/>
                        <a:t>乳幼児突然死</a:t>
                      </a:r>
                    </a:p>
                    <a:p>
                      <a:pPr>
                        <a:buNone/>
                      </a:pPr>
                      <a:r>
                        <a:rPr lang="ja-JP" altLang="en-US" b="1"/>
                        <a:t>症候群</a:t>
                      </a:r>
                    </a:p>
                    <a:p>
                      <a:pPr>
                        <a:buNone/>
                      </a:pPr>
                      <a:endParaRPr lang="ja-JP" altLang="en-US" b="1"/>
                    </a:p>
                    <a:p>
                      <a:pPr>
                        <a:buNone/>
                      </a:pPr>
                      <a:r>
                        <a:rPr lang="en-US" altLang="ja-JP" b="1"/>
                        <a:t>145</a:t>
                      </a:r>
                    </a:p>
                  </a:txBody>
                  <a:tcPr/>
                </a:tc>
                <a:tc>
                  <a:txBody>
                    <a:bodyPr/>
                    <a:lstStyle/>
                    <a:p>
                      <a:pPr>
                        <a:buNone/>
                      </a:pPr>
                      <a:r>
                        <a:rPr lang="ja-JP" altLang="en-US" b="1">
                          <a:solidFill>
                            <a:srgbClr val="FF0000"/>
                          </a:solidFill>
                        </a:rPr>
                        <a:t>不慮の事故</a:t>
                      </a:r>
                    </a:p>
                    <a:p>
                      <a:pPr>
                        <a:buNone/>
                      </a:pPr>
                      <a:endParaRPr lang="ja-JP" altLang="en-US" b="1">
                        <a:solidFill>
                          <a:srgbClr val="FF0000"/>
                        </a:solidFill>
                      </a:endParaRPr>
                    </a:p>
                    <a:p>
                      <a:pPr>
                        <a:buNone/>
                      </a:pPr>
                      <a:endParaRPr lang="ja-JP" altLang="en-US" b="1">
                        <a:solidFill>
                          <a:srgbClr val="FF0000"/>
                        </a:solidFill>
                      </a:endParaRPr>
                    </a:p>
                    <a:p>
                      <a:pPr>
                        <a:buNone/>
                      </a:pPr>
                      <a:r>
                        <a:rPr lang="en-US" altLang="ja-JP" b="1"/>
                        <a:t>124</a:t>
                      </a:r>
                    </a:p>
                  </a:txBody>
                  <a:tcPr/>
                </a:tc>
                <a:tc>
                  <a:txBody>
                    <a:bodyPr/>
                    <a:lstStyle/>
                    <a:p>
                      <a:pPr>
                        <a:buNone/>
                      </a:pPr>
                      <a:r>
                        <a:rPr lang="ja-JP" altLang="en-US" b="1"/>
                        <a:t>胎児及び新生児</a:t>
                      </a:r>
                    </a:p>
                    <a:p>
                      <a:pPr>
                        <a:buNone/>
                      </a:pPr>
                      <a:r>
                        <a:rPr lang="ja-JP" altLang="en-US" b="1"/>
                        <a:t>の出血性障害等	</a:t>
                      </a:r>
                    </a:p>
                    <a:p>
                      <a:pPr>
                        <a:buNone/>
                      </a:pPr>
                      <a:r>
                        <a:rPr lang="en-US" altLang="ja-JP" b="1"/>
                        <a:t>99</a:t>
                      </a:r>
                    </a:p>
                  </a:txBody>
                  <a:tcPr/>
                </a:tc>
                <a:extLst>
                  <a:ext uri="{0D108BD9-81ED-4DB2-BD59-A6C34878D82A}">
                    <a16:rowId xmlns:a16="http://schemas.microsoft.com/office/drawing/2014/main" val="10001"/>
                  </a:ext>
                </a:extLst>
              </a:tr>
              <a:tr h="381000">
                <a:tc>
                  <a:txBody>
                    <a:bodyPr/>
                    <a:lstStyle/>
                    <a:p>
                      <a:pPr>
                        <a:buNone/>
                      </a:pPr>
                      <a:r>
                        <a:rPr lang="en-US" altLang="ja-JP" b="1"/>
                        <a:t>1</a:t>
                      </a:r>
                      <a:r>
                        <a:rPr lang="ja-JP" altLang="en-US" b="1"/>
                        <a:t>～</a:t>
                      </a:r>
                      <a:r>
                        <a:rPr lang="en-US" altLang="ja-JP" b="1"/>
                        <a:t>4</a:t>
                      </a:r>
                      <a:r>
                        <a:rPr lang="ja-JP" altLang="en-US" b="1"/>
                        <a:t>歳</a:t>
                      </a:r>
                    </a:p>
                  </a:txBody>
                  <a:tcPr/>
                </a:tc>
                <a:tc>
                  <a:txBody>
                    <a:bodyPr/>
                    <a:lstStyle/>
                    <a:p>
                      <a:pPr>
                        <a:buNone/>
                      </a:pPr>
                      <a:r>
                        <a:rPr lang="ja-JP" altLang="en-US" b="1"/>
                        <a:t>先天奇形，変形</a:t>
                      </a:r>
                    </a:p>
                    <a:p>
                      <a:pPr>
                        <a:buNone/>
                      </a:pPr>
                      <a:r>
                        <a:rPr lang="ja-JP" altLang="en-US" b="1"/>
                        <a:t>及び染色体異常</a:t>
                      </a:r>
                    </a:p>
                    <a:p>
                      <a:pPr>
                        <a:buNone/>
                      </a:pPr>
                      <a:r>
                        <a:rPr lang="en-US" altLang="ja-JP" b="1"/>
                        <a:t>160</a:t>
                      </a:r>
                    </a:p>
                  </a:txBody>
                  <a:tcPr/>
                </a:tc>
                <a:tc>
                  <a:txBody>
                    <a:bodyPr/>
                    <a:lstStyle/>
                    <a:p>
                      <a:pPr>
                        <a:buNone/>
                      </a:pPr>
                      <a:r>
                        <a:rPr lang="ja-JP" altLang="en-US" b="1">
                          <a:solidFill>
                            <a:srgbClr val="FF0000"/>
                          </a:solidFill>
                        </a:rPr>
                        <a:t>不慮の事故</a:t>
                      </a:r>
                    </a:p>
                    <a:p>
                      <a:pPr>
                        <a:buNone/>
                      </a:pPr>
                      <a:endParaRPr lang="ja-JP" altLang="en-US" b="1">
                        <a:solidFill>
                          <a:srgbClr val="FF0000"/>
                        </a:solidFill>
                      </a:endParaRPr>
                    </a:p>
                    <a:p>
                      <a:pPr>
                        <a:buNone/>
                      </a:pPr>
                      <a:r>
                        <a:rPr lang="en-US" altLang="ja-JP" b="1"/>
                        <a:t>148</a:t>
                      </a:r>
                    </a:p>
                  </a:txBody>
                  <a:tcPr/>
                </a:tc>
                <a:tc>
                  <a:txBody>
                    <a:bodyPr/>
                    <a:lstStyle/>
                    <a:p>
                      <a:pPr>
                        <a:buNone/>
                      </a:pPr>
                      <a:r>
                        <a:rPr lang="ja-JP" altLang="en-US" b="1"/>
                        <a:t>悪性新生物	</a:t>
                      </a:r>
                    </a:p>
                    <a:p>
                      <a:pPr>
                        <a:buNone/>
                      </a:pPr>
                      <a:r>
                        <a:rPr lang="en-US" altLang="ja-JP" b="1"/>
                        <a:t>87</a:t>
                      </a:r>
                    </a:p>
                  </a:txBody>
                  <a:tcPr/>
                </a:tc>
                <a:tc>
                  <a:txBody>
                    <a:bodyPr/>
                    <a:lstStyle/>
                    <a:p>
                      <a:pPr>
                        <a:buNone/>
                      </a:pPr>
                      <a:r>
                        <a:rPr lang="ja-JP" altLang="en-US" b="1"/>
                        <a:t>心疾患</a:t>
                      </a:r>
                    </a:p>
                    <a:p>
                      <a:pPr>
                        <a:buNone/>
                      </a:pPr>
                      <a:endParaRPr lang="ja-JP" altLang="en-US" b="1"/>
                    </a:p>
                    <a:p>
                      <a:pPr>
                        <a:buNone/>
                      </a:pPr>
                      <a:r>
                        <a:rPr lang="en-US" altLang="ja-JP" b="1"/>
                        <a:t>65</a:t>
                      </a:r>
                    </a:p>
                  </a:txBody>
                  <a:tcPr/>
                </a:tc>
                <a:tc>
                  <a:txBody>
                    <a:bodyPr/>
                    <a:lstStyle/>
                    <a:p>
                      <a:pPr>
                        <a:buNone/>
                      </a:pPr>
                      <a:r>
                        <a:rPr lang="ja-JP" altLang="en-US" b="1"/>
                        <a:t>肺炎	</a:t>
                      </a:r>
                    </a:p>
                    <a:p>
                      <a:pPr>
                        <a:buNone/>
                      </a:pPr>
                      <a:endParaRPr lang="ja-JP" altLang="en-US" b="1"/>
                    </a:p>
                    <a:p>
                      <a:pPr>
                        <a:buNone/>
                      </a:pPr>
                      <a:r>
                        <a:rPr lang="en-US" altLang="ja-JP" b="1"/>
                        <a:t>43</a:t>
                      </a:r>
                    </a:p>
                  </a:txBody>
                  <a:tcPr/>
                </a:tc>
                <a:extLst>
                  <a:ext uri="{0D108BD9-81ED-4DB2-BD59-A6C34878D82A}">
                    <a16:rowId xmlns:a16="http://schemas.microsoft.com/office/drawing/2014/main" val="10002"/>
                  </a:ext>
                </a:extLst>
              </a:tr>
              <a:tr h="381000">
                <a:tc>
                  <a:txBody>
                    <a:bodyPr/>
                    <a:lstStyle/>
                    <a:p>
                      <a:pPr>
                        <a:buNone/>
                      </a:pPr>
                      <a:r>
                        <a:rPr lang="en-US" altLang="ja-JP" b="1"/>
                        <a:t>5</a:t>
                      </a:r>
                      <a:r>
                        <a:rPr lang="ja-JP" altLang="en-US" b="1"/>
                        <a:t>～</a:t>
                      </a:r>
                      <a:r>
                        <a:rPr lang="en-US" altLang="ja-JP" b="1"/>
                        <a:t>9</a:t>
                      </a:r>
                      <a:r>
                        <a:rPr lang="ja-JP" altLang="en-US" b="1"/>
                        <a:t>歳</a:t>
                      </a:r>
                    </a:p>
                  </a:txBody>
                  <a:tcPr/>
                </a:tc>
                <a:tc>
                  <a:txBody>
                    <a:bodyPr/>
                    <a:lstStyle/>
                    <a:p>
                      <a:pPr>
                        <a:buNone/>
                      </a:pPr>
                      <a:r>
                        <a:rPr lang="ja-JP" altLang="en-US" b="1">
                          <a:solidFill>
                            <a:srgbClr val="FF0000"/>
                          </a:solidFill>
                        </a:rPr>
                        <a:t>不慮の事故</a:t>
                      </a:r>
                      <a:endParaRPr lang="ja-JP" altLang="en-US" b="1"/>
                    </a:p>
                    <a:p>
                      <a:pPr>
                        <a:buNone/>
                      </a:pPr>
                      <a:endParaRPr lang="ja-JP" altLang="en-US" b="1"/>
                    </a:p>
                    <a:p>
                      <a:pPr>
                        <a:buNone/>
                      </a:pPr>
                      <a:r>
                        <a:rPr lang="en-US" altLang="ja-JP" b="1"/>
                        <a:t>138</a:t>
                      </a:r>
                    </a:p>
                  </a:txBody>
                  <a:tcPr/>
                </a:tc>
                <a:tc>
                  <a:txBody>
                    <a:bodyPr/>
                    <a:lstStyle/>
                    <a:p>
                      <a:pPr>
                        <a:buNone/>
                      </a:pPr>
                      <a:r>
                        <a:rPr lang="ja-JP" altLang="en-US" b="1"/>
                        <a:t>悪性新生物	</a:t>
                      </a:r>
                    </a:p>
                    <a:p>
                      <a:pPr>
                        <a:buNone/>
                      </a:pPr>
                      <a:r>
                        <a:rPr lang="en-US" altLang="ja-JP" b="1"/>
                        <a:t>111</a:t>
                      </a:r>
                    </a:p>
                  </a:txBody>
                  <a:tcPr/>
                </a:tc>
                <a:tc>
                  <a:txBody>
                    <a:bodyPr/>
                    <a:lstStyle/>
                    <a:p>
                      <a:pPr>
                        <a:buNone/>
                      </a:pPr>
                      <a:r>
                        <a:rPr lang="ja-JP" altLang="en-US" sz="1800" b="1">
                          <a:sym typeface="+mn-ea"/>
                        </a:rPr>
                        <a:t>心疾患</a:t>
                      </a:r>
                      <a:endParaRPr lang="ja-JP" altLang="en-US" sz="1800" b="1"/>
                    </a:p>
                    <a:p>
                      <a:pPr>
                        <a:buNone/>
                      </a:pPr>
                      <a:endParaRPr lang="ja-JP" altLang="en-US" b="1"/>
                    </a:p>
                    <a:p>
                      <a:pPr>
                        <a:buNone/>
                      </a:pPr>
                      <a:r>
                        <a:rPr lang="en-US" altLang="ja-JP" b="1"/>
                        <a:t>39</a:t>
                      </a:r>
                    </a:p>
                  </a:txBody>
                  <a:tcPr/>
                </a:tc>
                <a:tc>
                  <a:txBody>
                    <a:bodyPr/>
                    <a:lstStyle/>
                    <a:p>
                      <a:pPr>
                        <a:buNone/>
                      </a:pPr>
                      <a:r>
                        <a:rPr lang="ja-JP" altLang="en-US" b="1"/>
                        <a:t>先天奇形，変形</a:t>
                      </a:r>
                    </a:p>
                    <a:p>
                      <a:pPr>
                        <a:buNone/>
                      </a:pPr>
                      <a:r>
                        <a:rPr lang="ja-JP" altLang="en-US" b="1"/>
                        <a:t>及び染色体異常　　　</a:t>
                      </a:r>
                      <a:r>
                        <a:rPr lang="en-US" altLang="ja-JP" b="1"/>
                        <a:t>29</a:t>
                      </a:r>
                    </a:p>
                  </a:txBody>
                  <a:tcPr/>
                </a:tc>
                <a:tc>
                  <a:txBody>
                    <a:bodyPr/>
                    <a:lstStyle/>
                    <a:p>
                      <a:pPr>
                        <a:buNone/>
                      </a:pPr>
                      <a:r>
                        <a:rPr lang="ja-JP" altLang="en-US" b="1"/>
                        <a:t>その他の新生物</a:t>
                      </a:r>
                    </a:p>
                    <a:p>
                      <a:pPr>
                        <a:buNone/>
                      </a:pPr>
                      <a:endParaRPr lang="ja-JP" altLang="en-US" b="1"/>
                    </a:p>
                    <a:p>
                      <a:pPr>
                        <a:buNone/>
                      </a:pPr>
                      <a:r>
                        <a:rPr lang="en-US" altLang="ja-JP" b="1"/>
                        <a:t>28</a:t>
                      </a:r>
                    </a:p>
                  </a:txBody>
                  <a:tcPr/>
                </a:tc>
                <a:extLst>
                  <a:ext uri="{0D108BD9-81ED-4DB2-BD59-A6C34878D82A}">
                    <a16:rowId xmlns:a16="http://schemas.microsoft.com/office/drawing/2014/main" val="10003"/>
                  </a:ext>
                </a:extLst>
              </a:tr>
              <a:tr h="650240">
                <a:tc>
                  <a:txBody>
                    <a:bodyPr/>
                    <a:lstStyle/>
                    <a:p>
                      <a:pPr>
                        <a:buNone/>
                      </a:pPr>
                      <a:r>
                        <a:rPr lang="en-US" altLang="ja-JP" b="1"/>
                        <a:t>10</a:t>
                      </a:r>
                      <a:r>
                        <a:rPr lang="ja-JP" altLang="en-US" b="1"/>
                        <a:t>～</a:t>
                      </a:r>
                      <a:r>
                        <a:rPr lang="en-US" altLang="ja-JP" b="1"/>
                        <a:t>14</a:t>
                      </a:r>
                      <a:r>
                        <a:rPr lang="ja-JP" altLang="en-US" b="1"/>
                        <a:t>歳</a:t>
                      </a:r>
                    </a:p>
                  </a:txBody>
                  <a:tcPr/>
                </a:tc>
                <a:tc>
                  <a:txBody>
                    <a:bodyPr/>
                    <a:lstStyle/>
                    <a:p>
                      <a:pPr>
                        <a:buNone/>
                      </a:pPr>
                      <a:r>
                        <a:rPr lang="ja-JP" altLang="en-US" b="1"/>
                        <a:t>悪性新生物</a:t>
                      </a:r>
                    </a:p>
                    <a:p>
                      <a:pPr>
                        <a:buNone/>
                      </a:pPr>
                      <a:r>
                        <a:rPr lang="en-US" altLang="ja-JP" b="1"/>
                        <a:t>95</a:t>
                      </a:r>
                    </a:p>
                  </a:txBody>
                  <a:tcPr/>
                </a:tc>
                <a:tc>
                  <a:txBody>
                    <a:bodyPr/>
                    <a:lstStyle/>
                    <a:p>
                      <a:pPr>
                        <a:buNone/>
                      </a:pPr>
                      <a:r>
                        <a:rPr lang="ja-JP" altLang="en-US" b="1">
                          <a:solidFill>
                            <a:srgbClr val="FF0000"/>
                          </a:solidFill>
                        </a:rPr>
                        <a:t>不慮の事故</a:t>
                      </a:r>
                      <a:endParaRPr lang="ja-JP" altLang="en-US" b="1"/>
                    </a:p>
                    <a:p>
                      <a:pPr>
                        <a:buNone/>
                      </a:pPr>
                      <a:r>
                        <a:rPr lang="en-US" altLang="ja-JP" b="1"/>
                        <a:t>92</a:t>
                      </a:r>
                    </a:p>
                  </a:txBody>
                  <a:tcPr/>
                </a:tc>
                <a:tc>
                  <a:txBody>
                    <a:bodyPr/>
                    <a:lstStyle/>
                    <a:p>
                      <a:pPr>
                        <a:buNone/>
                      </a:pPr>
                      <a:r>
                        <a:rPr lang="ja-JP" altLang="en-US" b="1"/>
                        <a:t>自殺</a:t>
                      </a:r>
                    </a:p>
                    <a:p>
                      <a:pPr>
                        <a:buNone/>
                      </a:pPr>
                      <a:r>
                        <a:rPr lang="en-US" altLang="ja-JP" b="1"/>
                        <a:t>55</a:t>
                      </a:r>
                    </a:p>
                  </a:txBody>
                  <a:tcPr/>
                </a:tc>
                <a:tc>
                  <a:txBody>
                    <a:bodyPr/>
                    <a:lstStyle/>
                    <a:p>
                      <a:pPr>
                        <a:buNone/>
                      </a:pPr>
                      <a:r>
                        <a:rPr lang="ja-JP" altLang="en-US" b="1"/>
                        <a:t>その他の新生物	</a:t>
                      </a:r>
                      <a:r>
                        <a:rPr lang="en-US" altLang="ja-JP" b="1"/>
                        <a:t>34</a:t>
                      </a:r>
                    </a:p>
                  </a:txBody>
                  <a:tcPr/>
                </a:tc>
                <a:tc>
                  <a:txBody>
                    <a:bodyPr/>
                    <a:lstStyle/>
                    <a:p>
                      <a:pPr>
                        <a:buNone/>
                      </a:pPr>
                      <a:r>
                        <a:rPr lang="ja-JP" altLang="en-US" b="1"/>
                        <a:t>心疾患</a:t>
                      </a:r>
                    </a:p>
                    <a:p>
                      <a:pPr>
                        <a:buNone/>
                      </a:pPr>
                      <a:r>
                        <a:rPr lang="en-US" altLang="ja-JP" b="1"/>
                        <a:t>29</a:t>
                      </a:r>
                    </a:p>
                  </a:txBody>
                  <a:tcPr/>
                </a:tc>
                <a:extLst>
                  <a:ext uri="{0D108BD9-81ED-4DB2-BD59-A6C34878D82A}">
                    <a16:rowId xmlns:a16="http://schemas.microsoft.com/office/drawing/2014/main" val="10004"/>
                  </a:ext>
                </a:extLst>
              </a:tr>
              <a:tr h="640080">
                <a:tc>
                  <a:txBody>
                    <a:bodyPr/>
                    <a:lstStyle/>
                    <a:p>
                      <a:pPr>
                        <a:buNone/>
                      </a:pPr>
                      <a:r>
                        <a:rPr lang="en-US" altLang="ja-JP" b="1"/>
                        <a:t>15</a:t>
                      </a:r>
                      <a:r>
                        <a:rPr lang="ja-JP" altLang="en-US" b="1"/>
                        <a:t>～</a:t>
                      </a:r>
                      <a:r>
                        <a:rPr lang="en-US" altLang="ja-JP" b="1"/>
                        <a:t>19</a:t>
                      </a:r>
                      <a:r>
                        <a:rPr lang="ja-JP" altLang="en-US" b="1"/>
                        <a:t>歳</a:t>
                      </a:r>
                    </a:p>
                  </a:txBody>
                  <a:tcPr/>
                </a:tc>
                <a:tc>
                  <a:txBody>
                    <a:bodyPr/>
                    <a:lstStyle/>
                    <a:p>
                      <a:pPr>
                        <a:buNone/>
                      </a:pPr>
                      <a:r>
                        <a:rPr lang="ja-JP" altLang="en-US" b="1">
                          <a:solidFill>
                            <a:srgbClr val="FF0000"/>
                          </a:solidFill>
                        </a:rPr>
                        <a:t>不慮の事故</a:t>
                      </a:r>
                    </a:p>
                    <a:p>
                      <a:pPr>
                        <a:buNone/>
                      </a:pPr>
                      <a:r>
                        <a:rPr lang="en-US" altLang="ja-JP" b="1"/>
                        <a:t>348</a:t>
                      </a:r>
                    </a:p>
                  </a:txBody>
                  <a:tcPr/>
                </a:tc>
                <a:tc>
                  <a:txBody>
                    <a:bodyPr/>
                    <a:lstStyle/>
                    <a:p>
                      <a:pPr>
                        <a:buNone/>
                      </a:pPr>
                      <a:r>
                        <a:rPr lang="ja-JP" altLang="en-US" sz="1800" b="1">
                          <a:sym typeface="+mn-ea"/>
                        </a:rPr>
                        <a:t>自殺</a:t>
                      </a:r>
                      <a:endParaRPr lang="ja-JP" altLang="en-US" sz="1800" b="1"/>
                    </a:p>
                    <a:p>
                      <a:pPr>
                        <a:buNone/>
                      </a:pPr>
                      <a:r>
                        <a:rPr lang="en-US" altLang="ja-JP" b="1"/>
                        <a:t>297</a:t>
                      </a:r>
                    </a:p>
                  </a:txBody>
                  <a:tcPr/>
                </a:tc>
                <a:tc>
                  <a:txBody>
                    <a:bodyPr/>
                    <a:lstStyle/>
                    <a:p>
                      <a:pPr>
                        <a:buNone/>
                      </a:pPr>
                      <a:r>
                        <a:rPr lang="ja-JP" altLang="en-US" b="1"/>
                        <a:t>悪性新生物</a:t>
                      </a:r>
                    </a:p>
                    <a:p>
                      <a:pPr>
                        <a:buNone/>
                      </a:pPr>
                      <a:r>
                        <a:rPr lang="en-US" altLang="ja-JP" b="1"/>
                        <a:t>96</a:t>
                      </a:r>
                      <a:r>
                        <a:rPr lang="ja-JP" altLang="en-US" b="1"/>
                        <a:t>	</a:t>
                      </a:r>
                      <a:endParaRPr lang="en-US" altLang="ja-JP" b="1"/>
                    </a:p>
                  </a:txBody>
                  <a:tcPr/>
                </a:tc>
                <a:tc>
                  <a:txBody>
                    <a:bodyPr/>
                    <a:lstStyle/>
                    <a:p>
                      <a:pPr>
                        <a:buNone/>
                      </a:pPr>
                      <a:r>
                        <a:rPr lang="ja-JP" altLang="en-US" b="1"/>
                        <a:t>心疾患</a:t>
                      </a:r>
                    </a:p>
                    <a:p>
                      <a:pPr>
                        <a:buNone/>
                      </a:pPr>
                      <a:r>
                        <a:rPr lang="en-US" altLang="ja-JP" b="1"/>
                        <a:t>52</a:t>
                      </a:r>
                    </a:p>
                  </a:txBody>
                  <a:tcPr/>
                </a:tc>
                <a:tc>
                  <a:txBody>
                    <a:bodyPr/>
                    <a:lstStyle/>
                    <a:p>
                      <a:pPr>
                        <a:buNone/>
                      </a:pPr>
                      <a:r>
                        <a:rPr lang="ja-JP" altLang="en-US" b="1"/>
                        <a:t>脳血管疾患</a:t>
                      </a:r>
                    </a:p>
                    <a:p>
                      <a:pPr>
                        <a:buNone/>
                      </a:pPr>
                      <a:r>
                        <a:rPr lang="en-US" altLang="ja-JP" b="1"/>
                        <a:t>19</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こどもの病気はほとんどが感染症</a:t>
            </a:r>
          </a:p>
        </p:txBody>
      </p:sp>
      <p:sp>
        <p:nvSpPr>
          <p:cNvPr id="3" name="サブタイトル 2"/>
          <p:cNvSpPr>
            <a:spLocks noGrp="1"/>
          </p:cNvSpPr>
          <p:nvPr>
            <p:ph type="subTitle" idx="1"/>
          </p:nvPr>
        </p:nvSpPr>
        <p:spPr>
          <a:xfrm>
            <a:off x="1524000" y="3602355"/>
            <a:ext cx="9144000" cy="2122805"/>
          </a:xfrm>
        </p:spPr>
        <p:txBody>
          <a:bodyPr>
            <a:normAutofit fontScale="92500" lnSpcReduction="20000"/>
          </a:bodyPr>
          <a:lstStyle/>
          <a:p>
            <a:endParaRPr lang="ja-JP" altLang="en-US">
              <a:latin typeface="HGP創英角ﾎﾟｯﾌﾟ体" panose="040B0A00000000000000" pitchFamily="2" charset="-128"/>
              <a:ea typeface="HGP創英角ﾎﾟｯﾌﾟ体" panose="040B0A00000000000000" pitchFamily="2" charset="-128"/>
            </a:endParaRPr>
          </a:p>
          <a:p>
            <a:r>
              <a:rPr lang="ja-JP" altLang="en-US" sz="2800">
                <a:latin typeface="HGP創英角ﾎﾟｯﾌﾟ体" panose="040B0A00000000000000" pitchFamily="2" charset="-128"/>
                <a:ea typeface="HGP創英角ﾎﾟｯﾌﾟ体" panose="040B0A00000000000000" pitchFamily="2" charset="-128"/>
              </a:rPr>
              <a:t>予防に勝る治療はない</a:t>
            </a:r>
          </a:p>
          <a:p>
            <a:r>
              <a:rPr lang="ja-JP" altLang="en-US" sz="2800">
                <a:latin typeface="HGP創英角ﾎﾟｯﾌﾟ体" panose="040B0A00000000000000" pitchFamily="2" charset="-128"/>
                <a:ea typeface="HGP創英角ﾎﾟｯﾌﾟ体" panose="040B0A00000000000000" pitchFamily="2" charset="-128"/>
              </a:rPr>
              <a:t>８～９割がうつる病気なのでうつらないようにするのが良い</a:t>
            </a:r>
          </a:p>
          <a:p>
            <a:r>
              <a:rPr lang="ja-JP" altLang="en-US" sz="2800">
                <a:latin typeface="HGP創英角ﾎﾟｯﾌﾟ体" panose="040B0A00000000000000" pitchFamily="2" charset="-128"/>
                <a:ea typeface="HGP創英角ﾎﾟｯﾌﾟ体" panose="040B0A00000000000000" pitchFamily="2" charset="-128"/>
              </a:rPr>
              <a:t>うつっても軽く済むように免疫をつけておく</a:t>
            </a:r>
          </a:p>
          <a:p>
            <a:r>
              <a:rPr lang="ja-JP" altLang="en-US" sz="2800">
                <a:latin typeface="HGP創英角ﾎﾟｯﾌﾟ体" panose="040B0A00000000000000" pitchFamily="2" charset="-128"/>
                <a:ea typeface="HGP創英角ﾎﾟｯﾌﾟ体" panose="040B0A00000000000000" pitchFamily="2" charset="-128"/>
              </a:rPr>
              <a:t>ワクチンが安全で効果的</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730250" y="560705"/>
            <a:ext cx="11336655" cy="1839595"/>
          </a:xfrm>
        </p:spPr>
        <p:txBody>
          <a:bodyPr>
            <a:normAutofit/>
          </a:bodyPr>
          <a:lstStyle/>
          <a:p>
            <a:pPr algn="l"/>
            <a:r>
              <a:rPr lang="ja-JP" altLang="en-US">
                <a:latin typeface="HGP創英角ﾎﾟｯﾌﾟ体" panose="040B0A00000000000000" pitchFamily="2" charset="-128"/>
                <a:ea typeface="HGP創英角ﾎﾟｯﾌﾟ体" panose="040B0A00000000000000" pitchFamily="2" charset="-128"/>
              </a:rPr>
              <a:t>病気は病原体と体の防御システムである免疫との戦いである</a:t>
            </a:r>
          </a:p>
        </p:txBody>
      </p:sp>
      <p:sp>
        <p:nvSpPr>
          <p:cNvPr id="5" name="サブタイトル 4"/>
          <p:cNvSpPr>
            <a:spLocks noGrp="1"/>
          </p:cNvSpPr>
          <p:nvPr>
            <p:ph type="subTitle" idx="1"/>
          </p:nvPr>
        </p:nvSpPr>
        <p:spPr>
          <a:xfrm>
            <a:off x="497840" y="2598420"/>
            <a:ext cx="11402060" cy="4182110"/>
          </a:xfrm>
        </p:spPr>
        <p:txBody>
          <a:bodyPr>
            <a:normAutofit fontScale="92500" lnSpcReduction="10000"/>
          </a:bodyPr>
          <a:lstStyle/>
          <a:p>
            <a:endParaRPr lang="ja-JP" altLang="en-US">
              <a:latin typeface="HGP創英角ﾎﾟｯﾌﾟ体" panose="040B0A00000000000000" pitchFamily="2" charset="-128"/>
              <a:ea typeface="HGP創英角ﾎﾟｯﾌﾟ体" panose="040B0A00000000000000" pitchFamily="2" charset="-128"/>
            </a:endParaRPr>
          </a:p>
          <a:p>
            <a:pPr algn="l"/>
            <a:r>
              <a:rPr lang="ja-JP" altLang="en-US" sz="3200">
                <a:latin typeface="HGP創英角ﾎﾟｯﾌﾟ体" panose="040B0A00000000000000" pitchFamily="2" charset="-128"/>
                <a:ea typeface="HGP創英角ﾎﾟｯﾌﾟ体" panose="040B0A00000000000000" pitchFamily="2" charset="-128"/>
              </a:rPr>
              <a:t>病気の症状はほとんどが免疫システムの作動のための結果である</a:t>
            </a:r>
          </a:p>
          <a:p>
            <a:pPr algn="l"/>
            <a:endParaRPr lang="ja-JP" altLang="en-US" sz="3200">
              <a:latin typeface="HGP創英角ﾎﾟｯﾌﾟ体" panose="040B0A00000000000000" pitchFamily="2" charset="-128"/>
              <a:ea typeface="HGP創英角ﾎﾟｯﾌﾟ体" panose="040B0A00000000000000" pitchFamily="2" charset="-128"/>
            </a:endParaRPr>
          </a:p>
          <a:p>
            <a:pPr algn="l"/>
            <a:r>
              <a:rPr lang="ja-JP" altLang="en-US" sz="3200">
                <a:latin typeface="HGP創英角ﾎﾟｯﾌﾟ体" panose="040B0A00000000000000" pitchFamily="2" charset="-128"/>
                <a:ea typeface="HGP創英角ﾎﾟｯﾌﾟ体" panose="040B0A00000000000000" pitchFamily="2" charset="-128"/>
              </a:rPr>
              <a:t>悪いものではなく、逆に止めるとよくない</a:t>
            </a:r>
          </a:p>
          <a:p>
            <a:pPr algn="l"/>
            <a:endParaRPr lang="ja-JP" altLang="en-US" sz="3200">
              <a:latin typeface="HGP創英角ﾎﾟｯﾌﾟ体" panose="040B0A00000000000000" pitchFamily="2" charset="-128"/>
              <a:ea typeface="HGP創英角ﾎﾟｯﾌﾟ体" panose="040B0A00000000000000" pitchFamily="2" charset="-128"/>
            </a:endParaRPr>
          </a:p>
          <a:p>
            <a:pPr algn="l"/>
            <a:r>
              <a:rPr lang="ja-JP" altLang="en-US" sz="3200">
                <a:latin typeface="HGP創英角ﾎﾟｯﾌﾟ体" panose="040B0A00000000000000" pitchFamily="2" charset="-128"/>
                <a:ea typeface="HGP創英角ﾎﾟｯﾌﾟ体" panose="040B0A00000000000000" pitchFamily="2" charset="-128"/>
              </a:rPr>
              <a:t>無理に止める必要はなく、良くなれば自然になくなるのでそれまで待つのも一つ</a:t>
            </a:r>
          </a:p>
          <a:p>
            <a:pPr algn="l"/>
            <a:endParaRPr lang="ja-JP" altLang="en-US" sz="3200">
              <a:latin typeface="HGP創英角ﾎﾟｯﾌﾟ体" panose="040B0A00000000000000" pitchFamily="2" charset="-128"/>
              <a:ea typeface="HGP創英角ﾎﾟｯﾌﾟ体" panose="040B0A00000000000000" pitchFamily="2" charset="-128"/>
            </a:endParaRPr>
          </a:p>
          <a:p>
            <a:pPr algn="l"/>
            <a:r>
              <a:rPr lang="ja-JP" altLang="en-US" sz="3200">
                <a:latin typeface="HGP創英角ﾎﾟｯﾌﾟ体" panose="040B0A00000000000000" pitchFamily="2" charset="-128"/>
                <a:ea typeface="HGP創英角ﾎﾟｯﾌﾟ体" panose="040B0A00000000000000" pitchFamily="2" charset="-128"/>
              </a:rPr>
              <a:t>薬や治療はそれをお手伝いする手段と思ってください</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idx="4294967295"/>
          </p:nvPr>
        </p:nvSpPr>
        <p:spPr/>
        <p:txBody>
          <a:bodyPr vert="horz" wrap="square" anchor="ctr" anchorCtr="0"/>
          <a:lstStyle/>
          <a:p>
            <a:pPr eaLnBrk="1" hangingPunct="1"/>
            <a:endParaRPr/>
          </a:p>
        </p:txBody>
      </p:sp>
      <p:sp>
        <p:nvSpPr>
          <p:cNvPr id="19459" name="Rectangle 3"/>
          <p:cNvSpPr>
            <a:spLocks noGrp="1"/>
          </p:cNvSpPr>
          <p:nvPr>
            <p:ph type="body" idx="4294967295"/>
          </p:nvPr>
        </p:nvSpPr>
        <p:spPr/>
        <p:txBody>
          <a:bodyPr vert="horz" wrap="square" anchor="t" anchorCtr="0"/>
          <a:lstStyle/>
          <a:p>
            <a:pPr eaLnBrk="1" hangingPunct="1"/>
            <a:endParaRPr/>
          </a:p>
        </p:txBody>
      </p:sp>
      <p:pic>
        <p:nvPicPr>
          <p:cNvPr id="19460" name="Picture 5" descr="クリックすると新しいウィンドウで開きます"/>
          <p:cNvPicPr>
            <a:picLocks noChangeAspect="1"/>
          </p:cNvPicPr>
          <p:nvPr/>
        </p:nvPicPr>
        <p:blipFill>
          <a:blip r:embed="rId2"/>
          <a:stretch>
            <a:fillRect/>
          </a:stretch>
        </p:blipFill>
        <p:spPr>
          <a:xfrm>
            <a:off x="1524000" y="0"/>
            <a:ext cx="9144000" cy="6988175"/>
          </a:xfrm>
          <a:prstGeom prst="rect">
            <a:avLst/>
          </a:prstGeom>
          <a:noFill/>
          <a:ln w="9525">
            <a:noFill/>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C402729-99DC-1D0E-4746-91BFEC003272}"/>
              </a:ext>
            </a:extLst>
          </p:cNvPr>
          <p:cNvSpPr>
            <a:spLocks noGrp="1" noChangeArrowheads="1"/>
          </p:cNvSpPr>
          <p:nvPr>
            <p:ph type="title" idx="4294967295"/>
          </p:nvPr>
        </p:nvSpPr>
        <p:spPr/>
        <p:txBody>
          <a:bodyPr/>
          <a:lstStyle/>
          <a:p>
            <a:pPr eaLnBrk="1" hangingPunct="1"/>
            <a:endParaRPr lang="ja-JP" altLang="ja-JP"/>
          </a:p>
        </p:txBody>
      </p:sp>
      <p:sp>
        <p:nvSpPr>
          <p:cNvPr id="48131" name="Rectangle 3">
            <a:extLst>
              <a:ext uri="{FF2B5EF4-FFF2-40B4-BE49-F238E27FC236}">
                <a16:creationId xmlns:a16="http://schemas.microsoft.com/office/drawing/2014/main" id="{BD85D0CC-FCDA-E469-1AD5-1F34AEDFD923}"/>
              </a:ext>
            </a:extLst>
          </p:cNvPr>
          <p:cNvSpPr>
            <a:spLocks noGrp="1" noChangeArrowheads="1"/>
          </p:cNvSpPr>
          <p:nvPr>
            <p:ph type="body" idx="4294967295"/>
          </p:nvPr>
        </p:nvSpPr>
        <p:spPr/>
        <p:txBody>
          <a:bodyPr/>
          <a:lstStyle/>
          <a:p>
            <a:pPr eaLnBrk="1" hangingPunct="1"/>
            <a:endParaRPr lang="ja-JP" altLang="ja-JP"/>
          </a:p>
        </p:txBody>
      </p:sp>
      <p:pic>
        <p:nvPicPr>
          <p:cNvPr id="48132" name="Picture 5" descr="ワクチンのしくみ">
            <a:extLst>
              <a:ext uri="{FF2B5EF4-FFF2-40B4-BE49-F238E27FC236}">
                <a16:creationId xmlns:a16="http://schemas.microsoft.com/office/drawing/2014/main" id="{66D83028-5655-EB18-E96D-1A2696771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異物や病原体が侵入しないために</a:t>
            </a:r>
          </a:p>
        </p:txBody>
      </p:sp>
      <p:sp>
        <p:nvSpPr>
          <p:cNvPr id="3" name="コンテンツプレースホルダ 2"/>
          <p:cNvSpPr>
            <a:spLocks noGrp="1"/>
          </p:cNvSpPr>
          <p:nvPr>
            <p:ph idx="1"/>
          </p:nvPr>
        </p:nvSpPr>
        <p:spPr/>
        <p:txBody>
          <a:bodyPr/>
          <a:lstStyle/>
          <a:p>
            <a:endPar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異物や病原体の進入路は粘膜や皮膚の創</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①呼吸器</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鼻と口</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②消化管</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口と消化管の粘膜と肛門</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③泌尿器系</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尿道</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④皮膚</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掻き傷や爪、毛穴、アトピーや乾燥肌</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⑤切り傷や人や動物の噛み傷、刺し傷、虫刺され、やけどなど</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75920"/>
            <a:ext cx="10515600" cy="1325563"/>
          </a:xfrm>
        </p:spPr>
        <p:txBody>
          <a:bodyPr/>
          <a:lstStyle/>
          <a:p>
            <a:pPr algn="ctr"/>
            <a:r>
              <a:rPr lang="ja-JP" altLang="en-US">
                <a:latin typeface="HGP創英角ﾎﾟｯﾌﾟ体" panose="040B0A00000000000000" pitchFamily="2" charset="-128"/>
                <a:ea typeface="HGP創英角ﾎﾟｯﾌﾟ体" panose="040B0A00000000000000" pitchFamily="2" charset="-128"/>
              </a:rPr>
              <a:t>呼吸器　口から鼻へ</a:t>
            </a:r>
          </a:p>
        </p:txBody>
      </p:sp>
      <p:pic>
        <p:nvPicPr>
          <p:cNvPr id="4" name="コンテンツプレースホルダ 3"/>
          <p:cNvPicPr>
            <a:picLocks noGrp="1" noChangeAspect="1"/>
          </p:cNvPicPr>
          <p:nvPr>
            <p:ph idx="1"/>
          </p:nvPr>
        </p:nvPicPr>
        <p:blipFill>
          <a:blip r:embed="rId2"/>
          <a:stretch>
            <a:fillRect/>
          </a:stretch>
        </p:blipFill>
        <p:spPr>
          <a:xfrm>
            <a:off x="4043680" y="1825625"/>
            <a:ext cx="4806950" cy="509714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呼吸器の症状</a:t>
            </a:r>
          </a:p>
        </p:txBody>
      </p:sp>
      <p:sp>
        <p:nvSpPr>
          <p:cNvPr id="3" name="コンテンツプレースホルダ 2"/>
          <p:cNvSpPr>
            <a:spLocks noGrp="1"/>
          </p:cNvSpPr>
          <p:nvPr>
            <p:ph idx="1"/>
          </p:nvPr>
        </p:nvSpPr>
        <p:spPr>
          <a:xfrm>
            <a:off x="838200" y="1825625"/>
            <a:ext cx="11022330" cy="4351655"/>
          </a:xfrm>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咳</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異物を外へ出す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たん</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異物をからめとって外へ出す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鼻汁</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異物を洗い流す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鼻詰まり</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鼻粘膜を広くして異物の捕獲と異物の侵入口を狭める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くしゃみ</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咳で出せない異物を勢いよく吹き飛ばす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喘鳴</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侵入口を狭くする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鼻毛</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大きな異物の進入阻止</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鼻や気道の粘膜</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粘液で引っ付けて繊毛で外に出す</a:t>
            </a:r>
          </a:p>
          <a:p>
            <a:endPar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消化器　　　口から肛門へ</a:t>
            </a:r>
          </a:p>
        </p:txBody>
      </p:sp>
      <p:pic>
        <p:nvPicPr>
          <p:cNvPr id="6" name="コンテンツプレースホルダ 5"/>
          <p:cNvPicPr>
            <a:picLocks noGrp="1" noChangeAspect="1"/>
          </p:cNvPicPr>
          <p:nvPr>
            <p:ph idx="1"/>
          </p:nvPr>
        </p:nvPicPr>
        <p:blipFill>
          <a:blip r:embed="rId2"/>
          <a:stretch>
            <a:fillRect/>
          </a:stretch>
        </p:blipFill>
        <p:spPr>
          <a:xfrm>
            <a:off x="3185160" y="1453515"/>
            <a:ext cx="5287645" cy="52876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Grp="1"/>
          </p:cNvSpPr>
          <p:nvPr>
            <p:ph type="title" idx="4294967295"/>
          </p:nvPr>
        </p:nvSpPr>
        <p:spPr>
          <a:xfrm>
            <a:off x="1992313" y="549275"/>
            <a:ext cx="8229600" cy="1143000"/>
          </a:xfrm>
        </p:spPr>
        <p:txBody>
          <a:bodyPr vert="horz" wrap="square" anchor="ctr" anchorCtr="0"/>
          <a:lstStyle/>
          <a:p>
            <a:pPr eaLnBrk="1" hangingPunct="1"/>
            <a:r>
              <a:rPr lang="ja-JP" altLang="en-US" sz="4800">
                <a:ea typeface="HGS創英角ﾎﾟｯﾌﾟ体" panose="040B0A00000000000000" pitchFamily="2" charset="-128"/>
              </a:rPr>
              <a:t>桜花台こどもクリニック</a:t>
            </a:r>
          </a:p>
        </p:txBody>
      </p:sp>
      <p:sp>
        <p:nvSpPr>
          <p:cNvPr id="6147" name="Text Box 6"/>
          <p:cNvSpPr txBox="1"/>
          <p:nvPr/>
        </p:nvSpPr>
        <p:spPr>
          <a:xfrm>
            <a:off x="1995488" y="5603875"/>
            <a:ext cx="2447925" cy="768350"/>
          </a:xfrm>
          <a:prstGeom prst="rect">
            <a:avLst/>
          </a:prstGeom>
          <a:noFill/>
          <a:ln w="9525">
            <a:noFill/>
          </a:ln>
        </p:spPr>
        <p:txBody>
          <a:bodyPr>
            <a:spAutoFit/>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eaLnBrk="1" hangingPunct="1">
              <a:spcBef>
                <a:spcPct val="50000"/>
              </a:spcBef>
              <a:buNone/>
            </a:pPr>
            <a:r>
              <a:rPr lang="ja-JP" altLang="en-US" sz="4400">
                <a:solidFill>
                  <a:schemeClr val="hlink"/>
                </a:solidFill>
                <a:latin typeface="Garamond" pitchFamily="2" charset="0"/>
                <a:ea typeface="HGP創英角ﾎﾟｯﾌﾟ体" panose="040B0A00000000000000" pitchFamily="2" charset="-128"/>
              </a:rPr>
              <a:t>クリニック</a:t>
            </a:r>
          </a:p>
        </p:txBody>
      </p:sp>
      <p:sp>
        <p:nvSpPr>
          <p:cNvPr id="6148" name="Text Box 7"/>
          <p:cNvSpPr txBox="1"/>
          <p:nvPr/>
        </p:nvSpPr>
        <p:spPr>
          <a:xfrm>
            <a:off x="5727065" y="5426075"/>
            <a:ext cx="7703184" cy="1477328"/>
          </a:xfrm>
          <a:prstGeom prst="rect">
            <a:avLst/>
          </a:prstGeom>
          <a:noFill/>
          <a:ln w="9525">
            <a:noFill/>
          </a:ln>
        </p:spPr>
        <p:txBody>
          <a:bodyPr wrap="square" lIns="91440" tIns="45720" rIns="91440" bIns="45720" anchor="t">
            <a:spAutoFit/>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indent="0" eaLnBrk="1" hangingPunct="1">
              <a:spcBef>
                <a:spcPct val="50000"/>
              </a:spcBef>
              <a:buNone/>
            </a:pPr>
            <a:r>
              <a:rPr lang="ja-JP" altLang="en-US" sz="3600">
                <a:solidFill>
                  <a:schemeClr val="hlink"/>
                </a:solidFill>
                <a:latin typeface="Garamond"/>
                <a:ea typeface="HGP創英角ﾎﾟｯﾌﾟ体"/>
              </a:rPr>
              <a:t>かるがものおうち</a:t>
            </a:r>
            <a:r>
              <a:rPr lang="ja-JP" altLang="en-US" sz="2400">
                <a:solidFill>
                  <a:schemeClr val="hlink"/>
                </a:solidFill>
                <a:latin typeface="Garamond"/>
                <a:ea typeface="HGP創英角ﾎﾟｯﾌﾟ体"/>
              </a:rPr>
              <a:t>（</a:t>
            </a:r>
            <a:r>
              <a:rPr lang="ja-JP" sz="2400">
                <a:solidFill>
                  <a:schemeClr val="hlink"/>
                </a:solidFill>
                <a:latin typeface="Garamond"/>
                <a:ea typeface="HGP創英角ﾎﾟｯﾌﾟ体"/>
              </a:rPr>
              <a:t>子育て支援センター</a:t>
            </a:r>
            <a:r>
              <a:rPr lang="ja-JP" altLang="en-US" sz="2400">
                <a:solidFill>
                  <a:schemeClr val="hlink"/>
                </a:solidFill>
                <a:latin typeface="Garamond"/>
                <a:ea typeface="HGP創英角ﾎﾟｯﾌﾟ体"/>
              </a:rPr>
              <a:t>）</a:t>
            </a:r>
            <a:r>
              <a:rPr lang="ja-JP" sz="2400" dirty="0">
                <a:solidFill>
                  <a:schemeClr val="hlink"/>
                </a:solidFill>
                <a:latin typeface="Garamond"/>
                <a:ea typeface="HGP創英角ﾎﾟｯﾌﾟ体"/>
              </a:rPr>
              <a:t>　</a:t>
            </a:r>
            <a:endParaRPr lang="ja-JP" sz="2400">
              <a:solidFill>
                <a:schemeClr val="hlink"/>
              </a:solidFill>
              <a:cs typeface="Arial"/>
            </a:endParaRPr>
          </a:p>
          <a:p>
            <a:pPr marL="0" indent="0">
              <a:spcBef>
                <a:spcPct val="50000"/>
              </a:spcBef>
              <a:buNone/>
            </a:pPr>
            <a:r>
              <a:rPr lang="ja-JP" altLang="en-US" sz="3600">
                <a:solidFill>
                  <a:schemeClr val="hlink"/>
                </a:solidFill>
                <a:latin typeface="Garamond"/>
                <a:ea typeface="HGP創英角ﾎﾟｯﾌﾟ体"/>
              </a:rPr>
              <a:t>病児保育室　チェリーケケア</a:t>
            </a:r>
            <a:endParaRPr lang="ja-JP">
              <a:solidFill>
                <a:schemeClr val="hlink"/>
              </a:solidFill>
            </a:endParaRPr>
          </a:p>
        </p:txBody>
      </p:sp>
      <p:pic>
        <p:nvPicPr>
          <p:cNvPr id="6149" name="図 2"/>
          <p:cNvPicPr>
            <a:picLocks noChangeAspect="1"/>
          </p:cNvPicPr>
          <p:nvPr/>
        </p:nvPicPr>
        <p:blipFill>
          <a:blip r:embed="rId5"/>
          <a:stretch>
            <a:fillRect/>
          </a:stretch>
        </p:blipFill>
        <p:spPr>
          <a:xfrm>
            <a:off x="6762750" y="1974850"/>
            <a:ext cx="4392613" cy="3294063"/>
          </a:xfrm>
          <a:prstGeom prst="rect">
            <a:avLst/>
          </a:prstGeom>
          <a:noFill/>
          <a:ln w="9525">
            <a:noFill/>
          </a:ln>
        </p:spPr>
      </p:pic>
      <p:pic>
        <p:nvPicPr>
          <p:cNvPr id="6150" name="図 6"/>
          <p:cNvPicPr>
            <a:picLocks noChangeAspect="1"/>
          </p:cNvPicPr>
          <p:nvPr/>
        </p:nvPicPr>
        <p:blipFill>
          <a:blip r:embed="rId6"/>
          <a:stretch>
            <a:fillRect/>
          </a:stretch>
        </p:blipFill>
        <p:spPr>
          <a:xfrm>
            <a:off x="1023620" y="1979930"/>
            <a:ext cx="4403090" cy="3289300"/>
          </a:xfrm>
          <a:prstGeom prst="rect">
            <a:avLst/>
          </a:prstGeom>
          <a:noFill/>
          <a:ln w="9525">
            <a:noFill/>
          </a:ln>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14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2000" fill="hold"/>
                                        <p:tgtEl>
                                          <p:spTgt spid="6146"/>
                                        </p:tgtEl>
                                        <p:attrNameLst>
                                          <p:attrName>ppt_x</p:attrName>
                                        </p:attrNameLst>
                                      </p:cBhvr>
                                      <p:tavLst>
                                        <p:tav tm="0">
                                          <p:val>
                                            <p:strVal val="#ppt_x"/>
                                          </p:val>
                                        </p:tav>
                                        <p:tav tm="100000">
                                          <p:val>
                                            <p:strVal val="#ppt_x"/>
                                          </p:val>
                                        </p:tav>
                                      </p:tavLst>
                                    </p:anim>
                                    <p:anim calcmode="lin" valueType="num">
                                      <p:cBhvr additive="base">
                                        <p:cTn id="8" dur="20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146"/>
                  </p:tgtEl>
                </p:cond>
              </p:nextCondLst>
            </p:seq>
          </p:childTnLst>
        </p:cTn>
      </p:par>
    </p:tnLst>
    <p:bldLst>
      <p:bldP spid="61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atin typeface="HGP創英角ﾎﾟｯﾌﾟ体" panose="040B0A00000000000000" pitchFamily="2" charset="-128"/>
                <a:ea typeface="HGP創英角ﾎﾟｯﾌﾟ体" panose="040B0A00000000000000" pitchFamily="2" charset="-128"/>
              </a:rPr>
              <a:t>消化器症状</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食欲低下</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食物などを入れないようにして休ませる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嘔吐と下痢</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体に不都合な</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異物や</a:t>
            </a:r>
            <a:r>
              <a:rPr 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病原体</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を早く外に出す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吐き気</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さらに食事をしないように</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腹痛</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胃腸の調子が悪い、治療が必要な病気だよ、との警告</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下血、吐血、血便</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消化器粘膜の破綻</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胆汁色の嘔吐</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十二指腸より下部で詰まっている</a:t>
            </a:r>
            <a:endPar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a:p>
            <a:pPr marL="0" indent="0">
              <a:buNone/>
            </a:pPr>
            <a:endPar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病気は免疫が治す</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いろんな子どもの病気の症状は、免疫システムの働きで体を守るために出ている</a:t>
            </a:r>
          </a:p>
          <a:p>
            <a:r>
              <a:rPr lang="ja-JP" altLang="en-US">
                <a:latin typeface="HGP創英角ﾎﾟｯﾌﾟ体" panose="040B0A00000000000000" pitchFamily="2" charset="-128"/>
                <a:ea typeface="HGP創英角ﾎﾟｯﾌﾟ体" panose="040B0A00000000000000" pitchFamily="2" charset="-128"/>
              </a:rPr>
              <a:t>病気の原因が排除されれば症状は消えていく</a:t>
            </a:r>
          </a:p>
          <a:p>
            <a:r>
              <a:rPr lang="ja-JP" altLang="en-US">
                <a:latin typeface="HGP創英角ﾎﾟｯﾌﾟ体" panose="040B0A00000000000000" pitchFamily="2" charset="-128"/>
                <a:ea typeface="HGP創英角ﾎﾟｯﾌﾟ体" panose="040B0A00000000000000" pitchFamily="2" charset="-128"/>
              </a:rPr>
              <a:t>薬はその体を守るための免疫の症状の暴走を抑える作用を期待するものである　　　　咳止め、吐き気止め、解熱剤、下痢止めなど</a:t>
            </a:r>
          </a:p>
          <a:p>
            <a:r>
              <a:rPr lang="ja-JP" altLang="en-US">
                <a:latin typeface="HGP創英角ﾎﾟｯﾌﾟ体" panose="040B0A00000000000000" pitchFamily="2" charset="-128"/>
                <a:ea typeface="HGP創英角ﾎﾟｯﾌﾟ体" panose="040B0A00000000000000" pitchFamily="2" charset="-128"/>
              </a:rPr>
              <a:t>薬は体の中で不足したり多くなりすぎたものを調整する働きもある</a:t>
            </a:r>
          </a:p>
          <a:p>
            <a:pPr marL="0" indent="0">
              <a:buNone/>
            </a:pPr>
            <a:r>
              <a:rPr lang="ja-JP" altLang="en-US">
                <a:latin typeface="HGP創英角ﾎﾟｯﾌﾟ体" panose="040B0A00000000000000" pitchFamily="2" charset="-128"/>
                <a:ea typeface="HGP創英角ﾎﾟｯﾌﾟ体" panose="040B0A00000000000000" pitchFamily="2" charset="-128"/>
              </a:rPr>
              <a:t>　　　　　ビタミンやミネラルの不足など　　鉄剤、成長ホルモンなど</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薬の飲む時間と一日の回数など</a:t>
            </a:r>
          </a:p>
        </p:txBody>
      </p:sp>
      <p:sp>
        <p:nvSpPr>
          <p:cNvPr id="3" name="コンテンツプレースホルダ 2"/>
          <p:cNvSpPr>
            <a:spLocks noGrp="1"/>
          </p:cNvSpPr>
          <p:nvPr>
            <p:ph sz="half"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薬の吸収と体内動態で決まる</a:t>
            </a:r>
          </a:p>
          <a:p>
            <a:r>
              <a:rPr lang="ja-JP" altLang="en-US">
                <a:latin typeface="HGP創英角ﾎﾟｯﾌﾟ体" panose="040B0A00000000000000" pitchFamily="2" charset="-128"/>
                <a:ea typeface="HGP創英角ﾎﾟｯﾌﾟ体" panose="040B0A00000000000000" pitchFamily="2" charset="-128"/>
              </a:rPr>
              <a:t>薬の半減期について</a:t>
            </a:r>
          </a:p>
          <a:p>
            <a:r>
              <a:rPr lang="ja-JP" altLang="en-US">
                <a:latin typeface="HGP創英角ﾎﾟｯﾌﾟ体" panose="040B0A00000000000000" pitchFamily="2" charset="-128"/>
                <a:ea typeface="HGP創英角ﾎﾟｯﾌﾟ体" panose="040B0A00000000000000" pitchFamily="2" charset="-128"/>
              </a:rPr>
              <a:t>薬の代謝について</a:t>
            </a:r>
          </a:p>
          <a:p>
            <a:r>
              <a:rPr lang="ja-JP" altLang="en-US">
                <a:latin typeface="HGP創英角ﾎﾟｯﾌﾟ体" panose="040B0A00000000000000" pitchFamily="2" charset="-128"/>
                <a:ea typeface="HGP創英角ﾎﾟｯﾌﾟ体" panose="040B0A00000000000000" pitchFamily="2" charset="-128"/>
              </a:rPr>
              <a:t>薬の量は多すぎても少なすぎても効果は出ない</a:t>
            </a:r>
          </a:p>
          <a:p>
            <a:r>
              <a:rPr lang="ja-JP" altLang="en-US">
                <a:latin typeface="HGP創英角ﾎﾟｯﾌﾟ体" panose="040B0A00000000000000" pitchFamily="2" charset="-128"/>
                <a:ea typeface="HGP創英角ﾎﾟｯﾌﾟ体" panose="040B0A00000000000000" pitchFamily="2" charset="-128"/>
              </a:rPr>
              <a:t>多すぎると副反応が出る</a:t>
            </a:r>
          </a:p>
          <a:p>
            <a:endParaRPr lang="ja-JP" altLang="en-US">
              <a:latin typeface="HGP創英角ﾎﾟｯﾌﾟ体" panose="040B0A00000000000000" pitchFamily="2" charset="-128"/>
              <a:ea typeface="HGP創英角ﾎﾟｯﾌﾟ体" panose="040B0A00000000000000" pitchFamily="2" charset="-128"/>
            </a:endParaRPr>
          </a:p>
        </p:txBody>
      </p:sp>
      <p:pic>
        <p:nvPicPr>
          <p:cNvPr id="4" name="コンテンツプレースホルダ 3"/>
          <p:cNvPicPr>
            <a:picLocks noGrp="1" noChangeAspect="1"/>
          </p:cNvPicPr>
          <p:nvPr>
            <p:ph sz="half" idx="2"/>
          </p:nvPr>
        </p:nvPicPr>
        <p:blipFill>
          <a:blip r:embed="rId2"/>
          <a:stretch>
            <a:fillRect/>
          </a:stretch>
        </p:blipFill>
        <p:spPr>
          <a:xfrm>
            <a:off x="6683375" y="1595120"/>
            <a:ext cx="3955415" cy="52362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薬の効果と定常状態</a:t>
            </a:r>
          </a:p>
        </p:txBody>
      </p:sp>
      <p:pic>
        <p:nvPicPr>
          <p:cNvPr id="7" name="コンテンツプレースホルダ 6"/>
          <p:cNvPicPr>
            <a:picLocks noGrp="1" noChangeAspect="1"/>
          </p:cNvPicPr>
          <p:nvPr>
            <p:ph sz="half" idx="1"/>
          </p:nvPr>
        </p:nvPicPr>
        <p:blipFill>
          <a:blip r:embed="rId2"/>
          <a:stretch>
            <a:fillRect/>
          </a:stretch>
        </p:blipFill>
        <p:spPr>
          <a:xfrm>
            <a:off x="5848350" y="2866390"/>
            <a:ext cx="5825490" cy="2502535"/>
          </a:xfrm>
          <a:prstGeom prst="rect">
            <a:avLst/>
          </a:prstGeom>
        </p:spPr>
      </p:pic>
      <p:pic>
        <p:nvPicPr>
          <p:cNvPr id="8" name="コンテンツプレースホルダ 7"/>
          <p:cNvPicPr>
            <a:picLocks noGrp="1" noChangeAspect="1"/>
          </p:cNvPicPr>
          <p:nvPr>
            <p:ph sz="half" idx="2"/>
          </p:nvPr>
        </p:nvPicPr>
        <p:blipFill>
          <a:blip r:embed="rId3"/>
          <a:stretch>
            <a:fillRect/>
          </a:stretch>
        </p:blipFill>
        <p:spPr>
          <a:xfrm>
            <a:off x="496570" y="2458085"/>
            <a:ext cx="5181600" cy="33191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1524000" y="808355"/>
            <a:ext cx="9144000" cy="950595"/>
          </a:xfrm>
        </p:spPr>
        <p:txBody>
          <a:bodyPr/>
          <a:lstStyle/>
          <a:p>
            <a:r>
              <a:rPr lang="ja-JP" altLang="en-US">
                <a:latin typeface="HGP創英角ﾎﾟｯﾌﾟ体" panose="040B0A00000000000000" pitchFamily="2" charset="-128"/>
                <a:ea typeface="HGP創英角ﾎﾟｯﾌﾟ体" panose="040B0A00000000000000" pitchFamily="2" charset="-128"/>
              </a:rPr>
              <a:t>薬の飲み方</a:t>
            </a:r>
          </a:p>
        </p:txBody>
      </p:sp>
      <p:sp>
        <p:nvSpPr>
          <p:cNvPr id="6" name="サブタイトル 5"/>
          <p:cNvSpPr>
            <a:spLocks noGrp="1"/>
          </p:cNvSpPr>
          <p:nvPr>
            <p:ph type="subTitle" idx="1"/>
          </p:nvPr>
        </p:nvSpPr>
        <p:spPr>
          <a:xfrm>
            <a:off x="1524000" y="2463165"/>
            <a:ext cx="9144000" cy="2794635"/>
          </a:xfrm>
        </p:spPr>
        <p:txBody>
          <a:bodyPr/>
          <a:lstStyle/>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食後に飲むか食前に飲むか？</a:t>
            </a:r>
          </a:p>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一日何回飲むか</a:t>
            </a:r>
          </a:p>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シロップか粉か？それとも錠剤、</a:t>
            </a:r>
            <a:r>
              <a:rPr lang="en-US" altLang="ja-JP"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OD</a:t>
            </a:r>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錠</a:t>
            </a:r>
          </a:p>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飲み薬か座薬か、注腸か</a:t>
            </a:r>
          </a:p>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吸入、注射、点滴、筋肉注射、動脈注射、骨髄注射</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endParaRPr lang="ja-JP" altLang="en-US"/>
          </a:p>
        </p:txBody>
      </p:sp>
      <p:sp>
        <p:nvSpPr>
          <p:cNvPr id="6" name="サブタイトル 5"/>
          <p:cNvSpPr>
            <a:spLocks noGrp="1"/>
          </p:cNvSpPr>
          <p:nvPr>
            <p:ph type="subTitle" idx="1"/>
          </p:nvPr>
        </p:nvSpPr>
        <p:spPr/>
        <p:txBody>
          <a:bodyPr/>
          <a:lstStyle/>
          <a:p>
            <a:endParaRPr lang="ja-JP" altLang="en-US"/>
          </a:p>
        </p:txBody>
      </p:sp>
      <p:pic>
        <p:nvPicPr>
          <p:cNvPr id="2" name="図形 1"/>
          <p:cNvPicPr>
            <a:picLocks noChangeAspect="1"/>
          </p:cNvPicPr>
          <p:nvPr/>
        </p:nvPicPr>
        <p:blipFill>
          <a:blip r:embed="rId3"/>
          <a:stretch>
            <a:fillRect/>
          </a:stretch>
        </p:blipFill>
        <p:spPr>
          <a:xfrm>
            <a:off x="326390" y="0"/>
            <a:ext cx="11865610" cy="687451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71780"/>
            <a:ext cx="10515600" cy="1082675"/>
          </a:xfrm>
        </p:spPr>
        <p:txBody>
          <a:bodyPr/>
          <a:lstStyle/>
          <a:p>
            <a:pPr algn="ctr"/>
            <a:r>
              <a:rPr lang="ja-JP" altLang="en-US"/>
              <a:t>乳幼児の薬の飲ませ方</a:t>
            </a:r>
          </a:p>
        </p:txBody>
      </p:sp>
      <p:pic>
        <p:nvPicPr>
          <p:cNvPr id="4" name="コンテンツプレースホルダ 3"/>
          <p:cNvPicPr>
            <a:picLocks noGrp="1" noChangeAspect="1"/>
          </p:cNvPicPr>
          <p:nvPr>
            <p:ph sz="half" idx="1"/>
          </p:nvPr>
        </p:nvPicPr>
        <p:blipFill>
          <a:blip r:embed="rId2"/>
          <a:stretch>
            <a:fillRect/>
          </a:stretch>
        </p:blipFill>
        <p:spPr>
          <a:xfrm>
            <a:off x="1343025" y="1353820"/>
            <a:ext cx="4043045" cy="5468620"/>
          </a:xfrm>
          <a:prstGeom prst="rect">
            <a:avLst/>
          </a:prstGeom>
        </p:spPr>
      </p:pic>
      <p:pic>
        <p:nvPicPr>
          <p:cNvPr id="5" name="コンテンツプレースホルダ 4"/>
          <p:cNvPicPr>
            <a:picLocks noGrp="1" noChangeAspect="1"/>
          </p:cNvPicPr>
          <p:nvPr>
            <p:ph sz="half" idx="2"/>
          </p:nvPr>
        </p:nvPicPr>
        <p:blipFill>
          <a:blip r:embed="rId3"/>
          <a:stretch>
            <a:fillRect/>
          </a:stretch>
        </p:blipFill>
        <p:spPr>
          <a:xfrm>
            <a:off x="6724015" y="1275715"/>
            <a:ext cx="4065270" cy="54984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シロップと座薬の使い方</a:t>
            </a:r>
          </a:p>
        </p:txBody>
      </p:sp>
      <p:pic>
        <p:nvPicPr>
          <p:cNvPr id="5" name="コンテンツプレースホルダ 4"/>
          <p:cNvPicPr>
            <a:picLocks noGrp="1" noChangeAspect="1"/>
          </p:cNvPicPr>
          <p:nvPr>
            <p:ph sz="half" idx="1"/>
          </p:nvPr>
        </p:nvPicPr>
        <p:blipFill>
          <a:blip r:embed="rId2"/>
          <a:stretch>
            <a:fillRect/>
          </a:stretch>
        </p:blipFill>
        <p:spPr>
          <a:xfrm>
            <a:off x="1809115" y="1453515"/>
            <a:ext cx="3783330" cy="5117465"/>
          </a:xfrm>
          <a:prstGeom prst="rect">
            <a:avLst/>
          </a:prstGeom>
        </p:spPr>
      </p:pic>
      <p:pic>
        <p:nvPicPr>
          <p:cNvPr id="6" name="コンテンツプレースホルダ 5"/>
          <p:cNvPicPr>
            <a:picLocks noGrp="1" noChangeAspect="1"/>
          </p:cNvPicPr>
          <p:nvPr>
            <p:ph sz="half" idx="2"/>
          </p:nvPr>
        </p:nvPicPr>
        <p:blipFill>
          <a:blip r:embed="rId3"/>
          <a:stretch>
            <a:fillRect/>
          </a:stretch>
        </p:blipFill>
        <p:spPr>
          <a:xfrm>
            <a:off x="7153910" y="1454150"/>
            <a:ext cx="3853815" cy="52127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lang="ja-JP" altLang="en-US" sz="6000">
                <a:latin typeface="HGP創英角ﾎﾟｯﾌﾟ体" panose="040B0A00000000000000" pitchFamily="2" charset="-128"/>
                <a:ea typeface="HGP創英角ﾎﾟｯﾌﾟ体" panose="040B0A00000000000000" pitchFamily="2" charset="-128"/>
              </a:rPr>
              <a:t>子どもの怪我や外傷などについて</a:t>
            </a:r>
          </a:p>
        </p:txBody>
      </p:sp>
      <p:sp>
        <p:nvSpPr>
          <p:cNvPr id="7" name="コンテンツプレースホルダ 6"/>
          <p:cNvSpPr>
            <a:spLocks noGrp="1"/>
          </p:cNvSpPr>
          <p:nvPr>
            <p:ph idx="1"/>
          </p:nvPr>
        </p:nvSpPr>
        <p:spPr/>
        <p:txBody>
          <a:bodyPr>
            <a:noAutofit/>
          </a:bodyPr>
          <a:lstStyle/>
          <a:p>
            <a:r>
              <a:rPr lang="ja-JP" altLang="en-US" sz="4400">
                <a:latin typeface="HGP創英角ﾎﾟｯﾌﾟ体" panose="040B0A00000000000000" pitchFamily="2" charset="-128"/>
                <a:ea typeface="HGP創英角ﾎﾟｯﾌﾟ体" panose="040B0A00000000000000" pitchFamily="2" charset="-128"/>
              </a:rPr>
              <a:t>打撲や外傷</a:t>
            </a:r>
          </a:p>
          <a:p>
            <a:r>
              <a:rPr lang="ja-JP" altLang="en-US" sz="4400">
                <a:latin typeface="HGP創英角ﾎﾟｯﾌﾟ体" panose="040B0A00000000000000" pitchFamily="2" charset="-128"/>
                <a:ea typeface="HGP創英角ﾎﾟｯﾌﾟ体" panose="040B0A00000000000000" pitchFamily="2" charset="-128"/>
              </a:rPr>
              <a:t>鼻出血</a:t>
            </a:r>
          </a:p>
          <a:p>
            <a:r>
              <a:rPr lang="ja-JP" altLang="en-US" sz="4400">
                <a:latin typeface="HGP創英角ﾎﾟｯﾌﾟ体" panose="040B0A00000000000000" pitchFamily="2" charset="-128"/>
                <a:ea typeface="HGP創英角ﾎﾟｯﾌﾟ体" panose="040B0A00000000000000" pitchFamily="2" charset="-128"/>
              </a:rPr>
              <a:t>肘内障</a:t>
            </a:r>
          </a:p>
          <a:p>
            <a:r>
              <a:rPr lang="ja-JP" altLang="en-US" sz="4400">
                <a:latin typeface="HGP創英角ﾎﾟｯﾌﾟ体" panose="040B0A00000000000000" pitchFamily="2" charset="-128"/>
                <a:ea typeface="HGP創英角ﾎﾟｯﾌﾟ体" panose="040B0A00000000000000" pitchFamily="2" charset="-128"/>
              </a:rPr>
              <a:t>熱中症</a:t>
            </a:r>
          </a:p>
          <a:p>
            <a:r>
              <a:rPr lang="ja-JP" altLang="en-US" sz="4400">
                <a:latin typeface="HGP創英角ﾎﾟｯﾌﾟ体" panose="040B0A00000000000000" pitchFamily="2" charset="-128"/>
                <a:ea typeface="HGP創英角ﾎﾟｯﾌﾟ体" panose="040B0A00000000000000" pitchFamily="2" charset="-128"/>
              </a:rPr>
              <a:t>やけど</a:t>
            </a:r>
          </a:p>
          <a:p>
            <a:r>
              <a:rPr lang="ja-JP" altLang="en-US" sz="4400">
                <a:latin typeface="HGP創英角ﾎﾟｯﾌﾟ体" panose="040B0A00000000000000" pitchFamily="2" charset="-128"/>
                <a:ea typeface="HGP創英角ﾎﾟｯﾌﾟ体" panose="040B0A00000000000000" pitchFamily="2" charset="-128"/>
              </a:rPr>
              <a:t>日焼け</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頭を打撲した時の対応</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大泣きしてもしばらくして機嫌が良くなる場合は様子観察</a:t>
            </a:r>
          </a:p>
          <a:p>
            <a:r>
              <a:rPr lang="ja-JP" altLang="en-US">
                <a:latin typeface="HGP創英角ﾎﾟｯﾌﾟ体" panose="040B0A00000000000000" pitchFamily="2" charset="-128"/>
                <a:ea typeface="HGP創英角ﾎﾟｯﾌﾟ体" panose="040B0A00000000000000" pitchFamily="2" charset="-128"/>
              </a:rPr>
              <a:t>意識消失、嘔吐する、ぐったりしている、痙攣する場合はすぐ救急車を要請する</a:t>
            </a:r>
          </a:p>
          <a:p>
            <a:r>
              <a:rPr lang="ja-JP" altLang="en-US">
                <a:latin typeface="HGP創英角ﾎﾟｯﾌﾟ体" panose="040B0A00000000000000" pitchFamily="2" charset="-128"/>
                <a:ea typeface="HGP創英角ﾎﾟｯﾌﾟ体" panose="040B0A00000000000000" pitchFamily="2" charset="-128"/>
              </a:rPr>
              <a:t>出血がある場合は出血部を清潔なタオルやガーゼなどで圧迫</a:t>
            </a:r>
          </a:p>
          <a:p>
            <a:r>
              <a:rPr lang="ja-JP" altLang="en-US">
                <a:latin typeface="HGP創英角ﾎﾟｯﾌﾟ体" panose="040B0A00000000000000" pitchFamily="2" charset="-128"/>
                <a:ea typeface="HGP創英角ﾎﾟｯﾌﾟ体" panose="040B0A00000000000000" pitchFamily="2" charset="-128"/>
              </a:rPr>
              <a:t>手足の拍動する出血は上流の動脈を圧迫する</a:t>
            </a:r>
          </a:p>
          <a:p>
            <a:r>
              <a:rPr lang="ja-JP" altLang="en-US">
                <a:latin typeface="HGP創英角ﾎﾟｯﾌﾟ体" panose="040B0A00000000000000" pitchFamily="2" charset="-128"/>
                <a:ea typeface="HGP創英角ﾎﾟｯﾌﾟ体" panose="040B0A00000000000000" pitchFamily="2" charset="-128"/>
              </a:rPr>
              <a:t>静脈は止血部を圧迫するのみで止血する</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idx="4294967295"/>
          </p:nvPr>
        </p:nvSpPr>
        <p:spPr/>
        <p:txBody>
          <a:bodyPr vert="horz" wrap="square" anchor="ctr" anchorCtr="0"/>
          <a:lstStyle/>
          <a:p>
            <a:r>
              <a:rPr lang="ja-JP" altLang="en-US">
                <a:latin typeface="HGS創英角ﾎﾟｯﾌﾟ体" panose="040B0A00000000000000" pitchFamily="2" charset="-128"/>
                <a:ea typeface="HGS創英角ﾎﾟｯﾌﾟ体" panose="040B0A00000000000000" pitchFamily="2" charset="-128"/>
              </a:rPr>
              <a:t>生まれてから健康な成人になるまでに</a:t>
            </a:r>
            <a:br>
              <a:rPr lang="ja-JP" altLang="en-US">
                <a:latin typeface="HGS創英角ﾎﾟｯﾌﾟ体" panose="040B0A00000000000000" pitchFamily="2" charset="-128"/>
                <a:ea typeface="HGS創英角ﾎﾟｯﾌﾟ体" panose="040B0A00000000000000" pitchFamily="2" charset="-128"/>
              </a:rPr>
            </a:br>
            <a:r>
              <a:rPr lang="ja-JP" altLang="en-US">
                <a:latin typeface="HGS創英角ﾎﾟｯﾌﾟ体" panose="040B0A00000000000000" pitchFamily="2" charset="-128"/>
                <a:ea typeface="HGS創英角ﾎﾟｯﾌﾟ体" panose="040B0A00000000000000" pitchFamily="2" charset="-128"/>
              </a:rPr>
              <a:t>必要な</a:t>
            </a:r>
            <a:r>
              <a:rPr lang="ja-JP" altLang="en-US">
                <a:solidFill>
                  <a:srgbClr val="FF0000"/>
                </a:solidFill>
                <a:latin typeface="HGS創英角ﾎﾟｯﾌﾟ体" panose="040B0A00000000000000" pitchFamily="2" charset="-128"/>
                <a:ea typeface="HGS創英角ﾎﾟｯﾌﾟ体" panose="040B0A00000000000000" pitchFamily="2" charset="-128"/>
              </a:rPr>
              <a:t>２つ</a:t>
            </a:r>
            <a:r>
              <a:rPr lang="ja-JP" altLang="en-US">
                <a:latin typeface="HGS創英角ﾎﾟｯﾌﾟ体" panose="040B0A00000000000000" pitchFamily="2" charset="-128"/>
                <a:ea typeface="HGS創英角ﾎﾟｯﾌﾟ体" panose="040B0A00000000000000" pitchFamily="2" charset="-128"/>
              </a:rPr>
              <a:t>のこと</a:t>
            </a:r>
          </a:p>
        </p:txBody>
      </p:sp>
      <p:sp>
        <p:nvSpPr>
          <p:cNvPr id="12291" name="コンテンツ プレースホルダー 2"/>
          <p:cNvSpPr>
            <a:spLocks noGrp="1"/>
          </p:cNvSpPr>
          <p:nvPr>
            <p:ph idx="1"/>
          </p:nvPr>
        </p:nvSpPr>
        <p:spPr>
          <a:xfrm>
            <a:off x="1752600" y="1811020"/>
            <a:ext cx="8172450" cy="4981575"/>
          </a:xfrm>
        </p:spPr>
        <p:txBody>
          <a:bodyPr vert="horz" wrap="square" anchor="t" anchorCtr="0">
            <a:normAutofit/>
          </a:bodyPr>
          <a:lstStyle/>
          <a:p>
            <a:r>
              <a:rPr lang="zh-CN" altLang="en-US" sz="2400" dirty="0">
                <a:latin typeface="HGS創英角ﾎﾟｯﾌﾟ体" panose="040B0A00000000000000" pitchFamily="2" charset="-128"/>
                <a:ea typeface="HGS創英角ﾎﾟｯﾌﾟ体" panose="040B0A00000000000000" pitchFamily="2" charset="-128"/>
              </a:rPr>
              <a:t>重い病気に罹らないこと</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重い病気にかかって命や体の機能を</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失わないように⇒免疫とワクチン</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病気に負けない強いからだ</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病気に対する知識と予防</a:t>
            </a:r>
            <a:endParaRPr lang="en-US" altLang="ja-JP" sz="2400" dirty="0">
              <a:latin typeface="HGS創英角ﾎﾟｯﾌﾟ体" panose="040B0A00000000000000" pitchFamily="2" charset="-128"/>
              <a:ea typeface="HGS創英角ﾎﾟｯﾌﾟ体" panose="040B0A00000000000000" pitchFamily="2" charset="-128"/>
            </a:endParaRPr>
          </a:p>
          <a:p>
            <a:r>
              <a:rPr lang="zh-CN" altLang="en-US" sz="2400" dirty="0">
                <a:latin typeface="HGS創英角ﾎﾟｯﾌﾟ体" panose="040B0A00000000000000" pitchFamily="2" charset="-128"/>
                <a:ea typeface="HGS創英角ﾎﾟｯﾌﾟ体" panose="040B0A00000000000000" pitchFamily="2" charset="-128"/>
              </a:rPr>
              <a:t>事故にあわないこと</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重大な事故にあって命や体の機能を</a:t>
            </a:r>
          </a:p>
          <a:p>
            <a:pPr>
              <a:buNone/>
            </a:pPr>
            <a:r>
              <a:rPr lang="ja-JP" altLang="zh-CN" sz="2400" dirty="0">
                <a:latin typeface="HGS創英角ﾎﾟｯﾌﾟ体" panose="040B0A00000000000000" pitchFamily="2" charset="-128"/>
                <a:ea typeface="HGS創英角ﾎﾟｯﾌﾟ体" panose="040B0A00000000000000" pitchFamily="2" charset="-128"/>
              </a:rPr>
              <a:t>　　　　</a:t>
            </a:r>
            <a:r>
              <a:rPr lang="zh-CN" altLang="en-US" sz="2400" dirty="0">
                <a:latin typeface="HGS創英角ﾎﾟｯﾌﾟ体" panose="040B0A00000000000000" pitchFamily="2" charset="-128"/>
                <a:ea typeface="HGS創英角ﾎﾟｯﾌﾟ体" panose="040B0A00000000000000" pitchFamily="2" charset="-128"/>
              </a:rPr>
              <a:t>失わないように⇒事故と怪我の予防</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日々の生活での危険回避と工夫</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a:t>
            </a:r>
            <a:r>
              <a:rPr lang="zh-CN" altLang="en-US" sz="2400" dirty="0">
                <a:solidFill>
                  <a:srgbClr val="FF0000"/>
                </a:solidFill>
                <a:latin typeface="HGS創英角ﾎﾟｯﾌﾟ体" panose="040B0A00000000000000" pitchFamily="2" charset="-128"/>
                <a:ea typeface="HGS創英角ﾎﾟｯﾌﾟ体" panose="040B0A00000000000000" pitchFamily="2" charset="-128"/>
              </a:rPr>
              <a:t>病気と事故は避けられない</a:t>
            </a:r>
            <a:r>
              <a:rPr lang="zh-CN" altLang="en-US" sz="2400" dirty="0">
                <a:latin typeface="HGS創英角ﾎﾟｯﾌﾟ体" panose="040B0A00000000000000" pitchFamily="2" charset="-128"/>
                <a:ea typeface="HGS創英角ﾎﾟｯﾌﾟ体" panose="040B0A00000000000000" pitchFamily="2" charset="-128"/>
              </a:rPr>
              <a:t>⇒被害を最小限に　　　　</a:t>
            </a:r>
            <a:r>
              <a:rPr lang="zh-CN" altLang="en-US" dirty="0">
                <a:latin typeface="HGS創英角ﾎﾟｯﾌﾟ体" panose="040B0A00000000000000" pitchFamily="2" charset="-128"/>
                <a:ea typeface="HGS創英角ﾎﾟｯﾌﾟ体" panose="040B0A00000000000000" pitchFamily="2" charset="-128"/>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1000"/>
                                        <p:tgtEl>
                                          <p:spTgt spid="12291">
                                            <p:txEl>
                                              <p:pRg st="0" end="0"/>
                                            </p:txEl>
                                          </p:spTgt>
                                        </p:tgtEl>
                                      </p:cBhvr>
                                    </p:animEffect>
                                    <p:anim calcmode="lin" valueType="num">
                                      <p:cBhvr>
                                        <p:cTn id="8"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91">
                                            <p:txEl>
                                              <p:pRg st="1" end="1"/>
                                            </p:txEl>
                                          </p:spTgt>
                                        </p:tgtEl>
                                        <p:attrNameLst>
                                          <p:attrName>style.visibility</p:attrName>
                                        </p:attrNameLst>
                                      </p:cBhvr>
                                      <p:to>
                                        <p:strVal val="visible"/>
                                      </p:to>
                                    </p:set>
                                    <p:animEffect transition="in" filter="fade">
                                      <p:cBhvr>
                                        <p:cTn id="14" dur="1000"/>
                                        <p:tgtEl>
                                          <p:spTgt spid="12291">
                                            <p:txEl>
                                              <p:pRg st="1" end="1"/>
                                            </p:txEl>
                                          </p:spTgt>
                                        </p:tgtEl>
                                      </p:cBhvr>
                                    </p:animEffect>
                                    <p:anim calcmode="lin" valueType="num">
                                      <p:cBhvr>
                                        <p:cTn id="15"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Effect transition="in" filter="fade">
                                      <p:cBhvr>
                                        <p:cTn id="21" dur="1000"/>
                                        <p:tgtEl>
                                          <p:spTgt spid="12291">
                                            <p:txEl>
                                              <p:pRg st="2" end="2"/>
                                            </p:txEl>
                                          </p:spTgt>
                                        </p:tgtEl>
                                      </p:cBhvr>
                                    </p:animEffect>
                                    <p:anim calcmode="lin" valueType="num">
                                      <p:cBhvr>
                                        <p:cTn id="22"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291">
                                            <p:txEl>
                                              <p:pRg st="3" end="3"/>
                                            </p:txEl>
                                          </p:spTgt>
                                        </p:tgtEl>
                                        <p:attrNameLst>
                                          <p:attrName>style.visibility</p:attrName>
                                        </p:attrNameLst>
                                      </p:cBhvr>
                                      <p:to>
                                        <p:strVal val="visible"/>
                                      </p:to>
                                    </p:set>
                                    <p:animEffect transition="in" filter="fade">
                                      <p:cBhvr>
                                        <p:cTn id="28" dur="1000"/>
                                        <p:tgtEl>
                                          <p:spTgt spid="12291">
                                            <p:txEl>
                                              <p:pRg st="3" end="3"/>
                                            </p:txEl>
                                          </p:spTgt>
                                        </p:tgtEl>
                                      </p:cBhvr>
                                    </p:animEffect>
                                    <p:anim calcmode="lin" valueType="num">
                                      <p:cBhvr>
                                        <p:cTn id="29"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2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291">
                                            <p:txEl>
                                              <p:pRg st="4" end="4"/>
                                            </p:txEl>
                                          </p:spTgt>
                                        </p:tgtEl>
                                        <p:attrNameLst>
                                          <p:attrName>style.visibility</p:attrName>
                                        </p:attrNameLst>
                                      </p:cBhvr>
                                      <p:to>
                                        <p:strVal val="visible"/>
                                      </p:to>
                                    </p:set>
                                    <p:animEffect transition="in" filter="fade">
                                      <p:cBhvr>
                                        <p:cTn id="35" dur="1000"/>
                                        <p:tgtEl>
                                          <p:spTgt spid="12291">
                                            <p:txEl>
                                              <p:pRg st="4" end="4"/>
                                            </p:txEl>
                                          </p:spTgt>
                                        </p:tgtEl>
                                      </p:cBhvr>
                                    </p:animEffect>
                                    <p:anim calcmode="lin" valueType="num">
                                      <p:cBhvr>
                                        <p:cTn id="36"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2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291">
                                            <p:txEl>
                                              <p:pRg st="5" end="5"/>
                                            </p:txEl>
                                          </p:spTgt>
                                        </p:tgtEl>
                                        <p:attrNameLst>
                                          <p:attrName>style.visibility</p:attrName>
                                        </p:attrNameLst>
                                      </p:cBhvr>
                                      <p:to>
                                        <p:strVal val="visible"/>
                                      </p:to>
                                    </p:set>
                                    <p:animEffect transition="in" filter="fade">
                                      <p:cBhvr>
                                        <p:cTn id="42" dur="1000"/>
                                        <p:tgtEl>
                                          <p:spTgt spid="12291">
                                            <p:txEl>
                                              <p:pRg st="5" end="5"/>
                                            </p:txEl>
                                          </p:spTgt>
                                        </p:tgtEl>
                                      </p:cBhvr>
                                    </p:animEffect>
                                    <p:anim calcmode="lin" valueType="num">
                                      <p:cBhvr>
                                        <p:cTn id="43" dur="10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229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291">
                                            <p:txEl>
                                              <p:pRg st="6" end="6"/>
                                            </p:txEl>
                                          </p:spTgt>
                                        </p:tgtEl>
                                        <p:attrNameLst>
                                          <p:attrName>style.visibility</p:attrName>
                                        </p:attrNameLst>
                                      </p:cBhvr>
                                      <p:to>
                                        <p:strVal val="visible"/>
                                      </p:to>
                                    </p:set>
                                    <p:animEffect transition="in" filter="fade">
                                      <p:cBhvr>
                                        <p:cTn id="49" dur="1000"/>
                                        <p:tgtEl>
                                          <p:spTgt spid="12291">
                                            <p:txEl>
                                              <p:pRg st="6" end="6"/>
                                            </p:txEl>
                                          </p:spTgt>
                                        </p:tgtEl>
                                      </p:cBhvr>
                                    </p:animEffect>
                                    <p:anim calcmode="lin" valueType="num">
                                      <p:cBhvr>
                                        <p:cTn id="50" dur="10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229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291">
                                            <p:txEl>
                                              <p:pRg st="7" end="7"/>
                                            </p:txEl>
                                          </p:spTgt>
                                        </p:tgtEl>
                                        <p:attrNameLst>
                                          <p:attrName>style.visibility</p:attrName>
                                        </p:attrNameLst>
                                      </p:cBhvr>
                                      <p:to>
                                        <p:strVal val="visible"/>
                                      </p:to>
                                    </p:set>
                                    <p:animEffect transition="in" filter="fade">
                                      <p:cBhvr>
                                        <p:cTn id="56" dur="1000"/>
                                        <p:tgtEl>
                                          <p:spTgt spid="12291">
                                            <p:txEl>
                                              <p:pRg st="7" end="7"/>
                                            </p:txEl>
                                          </p:spTgt>
                                        </p:tgtEl>
                                      </p:cBhvr>
                                    </p:animEffect>
                                    <p:anim calcmode="lin" valueType="num">
                                      <p:cBhvr>
                                        <p:cTn id="57" dur="10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229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291">
                                            <p:txEl>
                                              <p:pRg st="8" end="8"/>
                                            </p:txEl>
                                          </p:spTgt>
                                        </p:tgtEl>
                                        <p:attrNameLst>
                                          <p:attrName>style.visibility</p:attrName>
                                        </p:attrNameLst>
                                      </p:cBhvr>
                                      <p:to>
                                        <p:strVal val="visible"/>
                                      </p:to>
                                    </p:set>
                                    <p:animEffect transition="in" filter="fade">
                                      <p:cBhvr>
                                        <p:cTn id="63" dur="1000"/>
                                        <p:tgtEl>
                                          <p:spTgt spid="12291">
                                            <p:txEl>
                                              <p:pRg st="8" end="8"/>
                                            </p:txEl>
                                          </p:spTgt>
                                        </p:tgtEl>
                                      </p:cBhvr>
                                    </p:animEffect>
                                    <p:anim calcmode="lin" valueType="num">
                                      <p:cBhvr>
                                        <p:cTn id="64" dur="10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229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2291">
                                            <p:txEl>
                                              <p:pRg st="9" end="9"/>
                                            </p:txEl>
                                          </p:spTgt>
                                        </p:tgtEl>
                                        <p:attrNameLst>
                                          <p:attrName>style.visibility</p:attrName>
                                        </p:attrNameLst>
                                      </p:cBhvr>
                                      <p:to>
                                        <p:strVal val="visible"/>
                                      </p:to>
                                    </p:set>
                                    <p:animEffect transition="in" filter="fade">
                                      <p:cBhvr>
                                        <p:cTn id="70" dur="1000"/>
                                        <p:tgtEl>
                                          <p:spTgt spid="12291">
                                            <p:txEl>
                                              <p:pRg st="9" end="9"/>
                                            </p:txEl>
                                          </p:spTgt>
                                        </p:tgtEl>
                                      </p:cBhvr>
                                    </p:animEffect>
                                    <p:anim calcmode="lin" valueType="num">
                                      <p:cBhvr>
                                        <p:cTn id="71" dur="1000" fill="hold"/>
                                        <p:tgtEl>
                                          <p:spTgt spid="12291">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1229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2290"/>
                                        </p:tgtEl>
                                        <p:attrNameLst>
                                          <p:attrName>style.visibility</p:attrName>
                                        </p:attrNameLst>
                                      </p:cBhvr>
                                      <p:to>
                                        <p:strVal val="visible"/>
                                      </p:to>
                                    </p:set>
                                    <p:animEffect transition="in" filter="fade">
                                      <p:cBhvr>
                                        <p:cTn id="77" dur="1000"/>
                                        <p:tgtEl>
                                          <p:spTgt spid="12290"/>
                                        </p:tgtEl>
                                      </p:cBhvr>
                                    </p:animEffect>
                                    <p:anim calcmode="lin" valueType="num">
                                      <p:cBhvr>
                                        <p:cTn id="78" dur="1000" fill="hold"/>
                                        <p:tgtEl>
                                          <p:spTgt spid="12290"/>
                                        </p:tgtEl>
                                        <p:attrNameLst>
                                          <p:attrName>ppt_x</p:attrName>
                                        </p:attrNameLst>
                                      </p:cBhvr>
                                      <p:tavLst>
                                        <p:tav tm="0">
                                          <p:val>
                                            <p:strVal val="#ppt_x"/>
                                          </p:val>
                                        </p:tav>
                                        <p:tav tm="100000">
                                          <p:val>
                                            <p:strVal val="#ppt_x"/>
                                          </p:val>
                                        </p:tav>
                                      </p:tavLst>
                                    </p:anim>
                                    <p:anim calcmode="lin" valueType="num">
                                      <p:cBhvr>
                                        <p:cTn id="7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6000">
                <a:latin typeface="HGP創英角ﾎﾟｯﾌﾟ体" panose="040B0A00000000000000" pitchFamily="2" charset="-128"/>
                <a:ea typeface="HGP創英角ﾎﾟｯﾌﾟ体" panose="040B0A00000000000000" pitchFamily="2" charset="-128"/>
              </a:rPr>
              <a:t>擦り傷、切り傷、打撲、捻挫</a:t>
            </a:r>
          </a:p>
        </p:txBody>
      </p:sp>
      <p:sp>
        <p:nvSpPr>
          <p:cNvPr id="3" name="コンテンツプレースホルダ 2"/>
          <p:cNvSpPr>
            <a:spLocks noGrp="1"/>
          </p:cNvSpPr>
          <p:nvPr>
            <p:ph idx="1"/>
          </p:nvPr>
        </p:nvSpPr>
        <p:spPr/>
        <p:txBody>
          <a:bodyPr/>
          <a:lstStyle/>
          <a:p>
            <a:r>
              <a:rPr lang="ja-JP" altLang="en-US" sz="4000">
                <a:latin typeface="HGP創英角ﾎﾟｯﾌﾟ体" panose="040B0A00000000000000" pitchFamily="2" charset="-128"/>
                <a:ea typeface="HGP創英角ﾎﾟｯﾌﾟ体" panose="040B0A00000000000000" pitchFamily="2" charset="-128"/>
              </a:rPr>
              <a:t>出血は圧迫で止血</a:t>
            </a:r>
          </a:p>
          <a:p>
            <a:r>
              <a:rPr lang="ja-JP" altLang="en-US" sz="4000">
                <a:latin typeface="HGP創英角ﾎﾟｯﾌﾟ体" panose="040B0A00000000000000" pitchFamily="2" charset="-128"/>
                <a:ea typeface="HGP創英角ﾎﾟｯﾌﾟ体" panose="040B0A00000000000000" pitchFamily="2" charset="-128"/>
              </a:rPr>
              <a:t>流水で洗浄、異物の除去</a:t>
            </a:r>
          </a:p>
          <a:p>
            <a:r>
              <a:rPr lang="ja-JP" altLang="en-US" sz="4000">
                <a:latin typeface="HGP創英角ﾎﾟｯﾌﾟ体" panose="040B0A00000000000000" pitchFamily="2" charset="-128"/>
                <a:ea typeface="HGP創英角ﾎﾟｯﾌﾟ体" panose="040B0A00000000000000" pitchFamily="2" charset="-128"/>
              </a:rPr>
              <a:t>骨折があれば添木で固定、疑いの場合も</a:t>
            </a:r>
          </a:p>
          <a:p>
            <a:r>
              <a:rPr lang="ja-JP" altLang="en-US" sz="4000">
                <a:latin typeface="HGP創英角ﾎﾟｯﾌﾟ体" panose="040B0A00000000000000" pitchFamily="2" charset="-128"/>
                <a:ea typeface="HGP創英角ﾎﾟｯﾌﾟ体" panose="040B0A00000000000000" pitchFamily="2" charset="-128"/>
              </a:rPr>
              <a:t>傷の消毒は不要、かえって治癒を妨げる</a:t>
            </a:r>
          </a:p>
          <a:p>
            <a:r>
              <a:rPr lang="ja-JP" altLang="en-US" sz="4000">
                <a:latin typeface="HGP創英角ﾎﾟｯﾌﾟ体" panose="040B0A00000000000000" pitchFamily="2" charset="-128"/>
                <a:ea typeface="HGP創英角ﾎﾟｯﾌﾟ体" panose="040B0A00000000000000" pitchFamily="2" charset="-128"/>
              </a:rPr>
              <a:t>湿潤療法が良い</a:t>
            </a:r>
          </a:p>
          <a:p>
            <a:r>
              <a:rPr lang="ja-JP" altLang="en-US" sz="4000">
                <a:latin typeface="HGP創英角ﾎﾟｯﾌﾟ体" panose="040B0A00000000000000" pitchFamily="2" charset="-128"/>
                <a:ea typeface="HGP創英角ﾎﾟｯﾌﾟ体" panose="040B0A00000000000000" pitchFamily="2" charset="-128"/>
              </a:rPr>
              <a:t>早めの受診を</a:t>
            </a:r>
          </a:p>
          <a:p>
            <a:endParaRPr lang="ja-JP" altLang="en-US" sz="4000">
              <a:latin typeface="HGP創英角ﾎﾟｯﾌﾟ体" panose="040B0A00000000000000" pitchFamily="2" charset="-128"/>
              <a:ea typeface="HGP創英角ﾎﾟｯﾌﾟ体" panose="040B0A00000000000000" pitchFamily="2"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鼻　出　血　の　場　合</a:t>
            </a:r>
          </a:p>
        </p:txBody>
      </p:sp>
      <p:sp>
        <p:nvSpPr>
          <p:cNvPr id="5" name="コンテンツプレースホルダ 4"/>
          <p:cNvSpPr>
            <a:spLocks noGrp="1"/>
          </p:cNvSpPr>
          <p:nvPr>
            <p:ph idx="1"/>
          </p:nvPr>
        </p:nvSpPr>
        <p:spPr>
          <a:xfrm>
            <a:off x="838200" y="1825625"/>
            <a:ext cx="10962640" cy="4820285"/>
          </a:xfrm>
        </p:spPr>
        <p:txBody>
          <a:bodyPr>
            <a:normAutofit/>
          </a:bodyPr>
          <a:lstStyle/>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下を向かせて脱脂綿、なければテッシュでも可、を詰める</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出血している方の鼻翼を外側から圧迫する</a:t>
            </a:r>
          </a:p>
          <a:p>
            <a:r>
              <a:rPr lang="en-US" altLang="ja-JP"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15</a:t>
            </a:r>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分以内で止まれば心配なし</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血の流れを止めて血液を凝固させることが大事</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寝かせると出血した血液がのどに落ちて止血しにくくなり、嚥下した後吐血することあり</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後頭部をたたいたりするのは効果なし</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何度も繰り返す場合は耳鼻科で出血部位（ほとんどがキーゼルバッハ部位から）を焼却してもらう</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応急では止血しない場合、止血剤のついたガーゼを挿入して圧迫する</a:t>
            </a:r>
          </a:p>
          <a:p>
            <a:endPar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鼻出血の部位</a:t>
            </a:r>
          </a:p>
        </p:txBody>
      </p:sp>
      <p:pic>
        <p:nvPicPr>
          <p:cNvPr id="4" name="コンテンツプレースホルダ 3"/>
          <p:cNvPicPr>
            <a:picLocks noGrp="1" noChangeAspect="1"/>
          </p:cNvPicPr>
          <p:nvPr>
            <p:ph idx="1"/>
          </p:nvPr>
        </p:nvPicPr>
        <p:blipFill>
          <a:blip r:embed="rId2"/>
          <a:stretch>
            <a:fillRect/>
          </a:stretch>
        </p:blipFill>
        <p:spPr>
          <a:xfrm>
            <a:off x="1824355" y="2024380"/>
            <a:ext cx="6154420" cy="32289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肘内障</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子どもの肘のじん帯は柔らかい</a:t>
            </a:r>
          </a:p>
          <a:p>
            <a:r>
              <a:rPr lang="ja-JP" altLang="en-US">
                <a:latin typeface="HGP創英角ﾎﾟｯﾌﾟ体" panose="040B0A00000000000000" pitchFamily="2" charset="-128"/>
                <a:ea typeface="HGP創英角ﾎﾟｯﾌﾟ体" panose="040B0A00000000000000" pitchFamily="2" charset="-128"/>
              </a:rPr>
              <a:t>輪状じん帯は抜けやすい</a:t>
            </a:r>
          </a:p>
          <a:p>
            <a:r>
              <a:rPr lang="ja-JP" altLang="en-US">
                <a:latin typeface="HGP創英角ﾎﾟｯﾌﾟ体" panose="040B0A00000000000000" pitchFamily="2" charset="-128"/>
                <a:ea typeface="HGP創英角ﾎﾟｯﾌﾟ体" panose="040B0A00000000000000" pitchFamily="2" charset="-128"/>
              </a:rPr>
              <a:t>手をついたり、親が手を引っ張ったりすると起こる</a:t>
            </a:r>
          </a:p>
          <a:p>
            <a:r>
              <a:rPr lang="ja-JP" altLang="en-US">
                <a:latin typeface="HGP創英角ﾎﾟｯﾌﾟ体" panose="040B0A00000000000000" pitchFamily="2" charset="-128"/>
                <a:ea typeface="HGP創英角ﾎﾟｯﾌﾟ体" panose="040B0A00000000000000" pitchFamily="2" charset="-128"/>
              </a:rPr>
              <a:t>痛みで腕を動かさなくなり、無理に動かしたり触るととても痛がる</a:t>
            </a:r>
          </a:p>
          <a:p>
            <a:r>
              <a:rPr lang="ja-JP" altLang="en-US">
                <a:latin typeface="HGP創英角ﾎﾟｯﾌﾟ体" panose="040B0A00000000000000" pitchFamily="2" charset="-128"/>
                <a:ea typeface="HGP創英角ﾎﾟｯﾌﾟ体" panose="040B0A00000000000000" pitchFamily="2" charset="-128"/>
              </a:rPr>
              <a:t>整復すると、うそのように動かして遊びだす</a:t>
            </a:r>
          </a:p>
          <a:p>
            <a:r>
              <a:rPr lang="ja-JP" altLang="en-US">
                <a:latin typeface="HGP創英角ﾎﾟｯﾌﾟ体" panose="040B0A00000000000000" pitchFamily="2" charset="-128"/>
                <a:ea typeface="HGP創英角ﾎﾟｯﾌﾟ体" panose="040B0A00000000000000" pitchFamily="2" charset="-128"/>
              </a:rPr>
              <a:t>希に骨折の場合があるので受診を勧めます</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肘内障</a:t>
            </a:r>
          </a:p>
        </p:txBody>
      </p:sp>
      <p:pic>
        <p:nvPicPr>
          <p:cNvPr id="4" name="コンテンツプレースホルダ 3"/>
          <p:cNvPicPr>
            <a:picLocks noGrp="1" noChangeAspect="1"/>
          </p:cNvPicPr>
          <p:nvPr>
            <p:ph idx="1"/>
          </p:nvPr>
        </p:nvPicPr>
        <p:blipFill>
          <a:blip r:embed="rId2"/>
          <a:stretch>
            <a:fillRect/>
          </a:stretch>
        </p:blipFill>
        <p:spPr>
          <a:xfrm>
            <a:off x="2602865" y="1423670"/>
            <a:ext cx="7101205" cy="52406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子どもの熱中症</a:t>
            </a:r>
          </a:p>
        </p:txBody>
      </p:sp>
      <p:sp>
        <p:nvSpPr>
          <p:cNvPr id="3" name="コンテンツプレースホルダ 2"/>
          <p:cNvSpPr>
            <a:spLocks noGrp="1"/>
          </p:cNvSpPr>
          <p:nvPr>
            <p:ph idx="1"/>
          </p:nvPr>
        </p:nvSpPr>
        <p:spPr>
          <a:xfrm>
            <a:off x="838200" y="1691005"/>
            <a:ext cx="10920095" cy="5063490"/>
          </a:xfrm>
        </p:spPr>
        <p:txBody>
          <a:bodyPr>
            <a:noAutofit/>
          </a:bodyPr>
          <a:lstStyle/>
          <a:p>
            <a:r>
              <a:rPr lang="ja-JP" altLang="en-US" sz="2000">
                <a:latin typeface="HGP創英角ﾎﾟｯﾌﾟ体" panose="040B0A00000000000000" pitchFamily="2" charset="-128"/>
                <a:ea typeface="HGP創英角ﾎﾟｯﾌﾟ体" panose="040B0A00000000000000" pitchFamily="2" charset="-128"/>
              </a:rPr>
              <a:t>子どもはおとなに比べて体内水分比率が高高く脱水を起こしやすい</a:t>
            </a:r>
          </a:p>
          <a:p>
            <a:pPr marL="0" indent="0">
              <a:buNone/>
            </a:pPr>
            <a:endParaRPr lang="ja-JP" altLang="en-US" sz="2000">
              <a:latin typeface="HGP創英角ﾎﾟｯﾌﾟ体" panose="040B0A00000000000000" pitchFamily="2" charset="-128"/>
              <a:ea typeface="HGP創英角ﾎﾟｯﾌﾟ体" panose="040B0A00000000000000" pitchFamily="2" charset="-128"/>
            </a:endParaRPr>
          </a:p>
          <a:p>
            <a:r>
              <a:rPr lang="ja-JP" altLang="en-US" sz="2000">
                <a:latin typeface="HGP創英角ﾎﾟｯﾌﾟ体" panose="040B0A00000000000000" pitchFamily="2" charset="-128"/>
                <a:ea typeface="HGP創英角ﾎﾟｯﾌﾟ体" panose="040B0A00000000000000" pitchFamily="2" charset="-128"/>
              </a:rPr>
              <a:t>子どもは汗をかきやすい</a:t>
            </a:r>
          </a:p>
          <a:p>
            <a:endParaRPr lang="ja-JP" altLang="en-US" sz="2000">
              <a:latin typeface="HGP創英角ﾎﾟｯﾌﾟ体" panose="040B0A00000000000000" pitchFamily="2" charset="-128"/>
              <a:ea typeface="HGP創英角ﾎﾟｯﾌﾟ体" panose="040B0A00000000000000" pitchFamily="2" charset="-128"/>
            </a:endParaRPr>
          </a:p>
          <a:p>
            <a:r>
              <a:rPr lang="ja-JP" altLang="en-US" sz="2000">
                <a:latin typeface="HGP創英角ﾎﾟｯﾌﾟ体" panose="040B0A00000000000000" pitchFamily="2" charset="-128"/>
                <a:ea typeface="HGP創英角ﾎﾟｯﾌﾟ体" panose="040B0A00000000000000" pitchFamily="2" charset="-128"/>
              </a:rPr>
              <a:t>高温によって体内の水分・塩分のバランスが崩れたり、体温が調整できなくなって起こる症状の総称</a:t>
            </a:r>
          </a:p>
          <a:p>
            <a:endParaRPr lang="ja-JP" altLang="en-US" sz="2000">
              <a:latin typeface="HGP創英角ﾎﾟｯﾌﾟ体" panose="040B0A00000000000000" pitchFamily="2" charset="-128"/>
              <a:ea typeface="HGP創英角ﾎﾟｯﾌﾟ体" panose="040B0A00000000000000" pitchFamily="2" charset="-128"/>
            </a:endParaRPr>
          </a:p>
          <a:p>
            <a:r>
              <a:rPr lang="ja-JP" altLang="en-US" sz="2000">
                <a:latin typeface="HGP創英角ﾎﾟｯﾌﾟ体" panose="040B0A00000000000000" pitchFamily="2" charset="-128"/>
                <a:ea typeface="HGP創英角ﾎﾟｯﾌﾟ体" panose="040B0A00000000000000" pitchFamily="2" charset="-128"/>
              </a:rPr>
              <a:t>気温の高さはもちろん、日差しが強い、湿度が高い、風が弱いといった気候面の要素、スポーツや労働によって体内からも熱が生まれているなどの状況面の要素も発症と関係する</a:t>
            </a:r>
          </a:p>
          <a:p>
            <a:endParaRPr lang="ja-JP" altLang="en-US" sz="2000">
              <a:latin typeface="HGP創英角ﾎﾟｯﾌﾟ体" panose="040B0A00000000000000" pitchFamily="2" charset="-128"/>
              <a:ea typeface="HGP創英角ﾎﾟｯﾌﾟ体" panose="040B0A00000000000000" pitchFamily="2" charset="-128"/>
            </a:endParaRPr>
          </a:p>
          <a:p>
            <a:r>
              <a:rPr lang="ja-JP" altLang="en-US" sz="2000">
                <a:latin typeface="HGP創英角ﾎﾟｯﾌﾟ体" panose="040B0A00000000000000" pitchFamily="2" charset="-128"/>
                <a:ea typeface="HGP創英角ﾎﾟｯﾌﾟ体" panose="040B0A00000000000000" pitchFamily="2" charset="-128"/>
              </a:rPr>
              <a:t>日ごろから汗をかいていない方は、熱中症の条件がそろったときにも汗が出にくく、より熱中症を発症しやすくなる</a:t>
            </a:r>
          </a:p>
          <a:p>
            <a:r>
              <a:rPr lang="ja-JP" altLang="en-US" sz="2000">
                <a:latin typeface="HGP創英角ﾎﾟｯﾌﾟ体" panose="040B0A00000000000000" pitchFamily="2" charset="-128"/>
                <a:ea typeface="HGP創英角ﾎﾟｯﾌﾟ体" panose="040B0A00000000000000" pitchFamily="2" charset="-128"/>
              </a:rPr>
              <a:t>熱中症指数を確認</a:t>
            </a:r>
            <a:r>
              <a:rPr lang="en-US" altLang="ja-JP" sz="2000">
                <a:latin typeface="HGP創英角ﾎﾟｯﾌﾟ体" panose="040B0A00000000000000" pitchFamily="2" charset="-128"/>
                <a:ea typeface="HGP創英角ﾎﾟｯﾌﾟ体" panose="040B0A00000000000000" pitchFamily="2" charset="-128"/>
              </a:rPr>
              <a:t>---WBGT</a:t>
            </a:r>
            <a:r>
              <a:rPr lang="ja-JP" altLang="en-US" sz="2000">
                <a:latin typeface="HGP創英角ﾎﾟｯﾌﾟ体" panose="040B0A00000000000000" pitchFamily="2" charset="-128"/>
                <a:ea typeface="HGP創英角ﾎﾟｯﾌﾟ体" panose="040B0A00000000000000" pitchFamily="2" charset="-128"/>
              </a:rPr>
              <a:t>（</a:t>
            </a:r>
            <a:r>
              <a:rPr lang="en-US" altLang="ja-JP" sz="2000">
                <a:latin typeface="HGP創英角ﾎﾟｯﾌﾟ体" panose="040B0A00000000000000" pitchFamily="2" charset="-128"/>
                <a:ea typeface="HGP創英角ﾎﾟｯﾌﾟ体" panose="040B0A00000000000000" pitchFamily="2" charset="-128"/>
              </a:rPr>
              <a:t>湿球黒球温度</a:t>
            </a:r>
            <a:r>
              <a:rPr lang="ja-JP" altLang="en-US" sz="2000">
                <a:latin typeface="HGP創英角ﾎﾟｯﾌﾟ体" panose="040B0A00000000000000" pitchFamily="2" charset="-128"/>
                <a:ea typeface="HGP創英角ﾎﾟｯﾌﾟ体" panose="040B0A00000000000000" pitchFamily="2" charset="-128"/>
              </a:rPr>
              <a:t>）</a:t>
            </a:r>
          </a:p>
          <a:p>
            <a:pPr marL="0" indent="0">
              <a:buNone/>
            </a:pPr>
            <a:r>
              <a:rPr lang="ja-JP" altLang="en-US" sz="2000">
                <a:latin typeface="HGP創英角ﾎﾟｯﾌﾟ体" panose="040B0A00000000000000" pitchFamily="2" charset="-128"/>
                <a:ea typeface="HGP創英角ﾎﾟｯﾌﾟ体" panose="040B0A00000000000000" pitchFamily="2" charset="-128"/>
              </a:rPr>
              <a:t>　　　　　　　　　　　　　　「気温」、「湿度」、「輻射熱」、「気流（風）」</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熱中症の予防</a:t>
            </a:r>
          </a:p>
        </p:txBody>
      </p:sp>
      <p:sp>
        <p:nvSpPr>
          <p:cNvPr id="5" name="コンテンツプレースホルダ 4"/>
          <p:cNvSpPr>
            <a:spLocks noGrp="1"/>
          </p:cNvSpPr>
          <p:nvPr>
            <p:ph idx="1"/>
          </p:nvPr>
        </p:nvSpPr>
        <p:spPr>
          <a:xfrm>
            <a:off x="838200" y="1825625"/>
            <a:ext cx="11094085" cy="4351655"/>
          </a:xfrm>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こまめな水分補給</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のどが渇いてからでは遅い</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気温と体温に合わせて衣類を調節する</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汗を拭って冷たいタオル</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こまめに日陰・屋内で休憩する</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子どもは地面に近い</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子どもの異変に敏感になる</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顔が赤い、汗をたくさんかいている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車内や屋内では適切なエアコンの使用を</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暑さに強い体</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ベビーカーを長時間、日なたに置かない</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一緒にいて観察を</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熱中症の処置</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太い血管のある「わきの下」や「首」などを氷、保冷剤などで冷やす</a:t>
            </a:r>
          </a:p>
          <a:p>
            <a:r>
              <a:rPr lang="ja-JP" altLang="en-US">
                <a:latin typeface="HGP創英角ﾎﾟｯﾌﾟ体" panose="040B0A00000000000000" pitchFamily="2" charset="-128"/>
                <a:ea typeface="HGP創英角ﾎﾟｯﾌﾟ体" panose="040B0A00000000000000" pitchFamily="2" charset="-128"/>
              </a:rPr>
              <a:t>冷たい濡れタオルで身体を拭く</a:t>
            </a:r>
          </a:p>
          <a:p>
            <a:r>
              <a:rPr lang="ja-JP" altLang="en-US">
                <a:latin typeface="HGP創英角ﾎﾟｯﾌﾟ体" panose="040B0A00000000000000" pitchFamily="2" charset="-128"/>
                <a:ea typeface="HGP創英角ﾎﾟｯﾌﾟ体" panose="040B0A00000000000000" pitchFamily="2" charset="-128"/>
              </a:rPr>
              <a:t>衣服を緩めて風を送る</a:t>
            </a:r>
          </a:p>
          <a:p>
            <a:r>
              <a:rPr lang="ja-JP" altLang="en-US">
                <a:latin typeface="HGP創英角ﾎﾟｯﾌﾟ体" panose="040B0A00000000000000" pitchFamily="2" charset="-128"/>
                <a:ea typeface="HGP創英角ﾎﾟｯﾌﾟ体" panose="040B0A00000000000000" pitchFamily="2" charset="-128"/>
              </a:rPr>
              <a:t>頭を低くして涼しい場所に寝かせる　</a:t>
            </a:r>
          </a:p>
          <a:p>
            <a:r>
              <a:rPr lang="ja-JP" altLang="en-US">
                <a:latin typeface="HGP創英角ﾎﾟｯﾌﾟ体" panose="040B0A00000000000000" pitchFamily="2" charset="-128"/>
                <a:ea typeface="HGP創英角ﾎﾟｯﾌﾟ体" panose="040B0A00000000000000" pitchFamily="2" charset="-128"/>
              </a:rPr>
              <a:t>声をかけても反応しない、応答がおかしい（意識障害）、全身のけいれん、ぐったりしているなどの場合は躊躇せず救急車を要請する</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や　け　ど</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台所には入らせない、危険がいっぱい</a:t>
            </a:r>
          </a:p>
          <a:p>
            <a:r>
              <a:rPr lang="ja-JP" altLang="en-US">
                <a:latin typeface="HGP創英角ﾎﾟｯﾌﾟ体" panose="040B0A00000000000000" pitchFamily="2" charset="-128"/>
                <a:ea typeface="HGP創英角ﾎﾟｯﾌﾟ体" panose="040B0A00000000000000" pitchFamily="2" charset="-128"/>
              </a:rPr>
              <a:t>テーブルクロスはなるべく使わない</a:t>
            </a:r>
          </a:p>
          <a:p>
            <a:r>
              <a:rPr lang="ja-JP" altLang="en-US">
                <a:latin typeface="HGP創英角ﾎﾟｯﾌﾟ体" panose="040B0A00000000000000" pitchFamily="2" charset="-128"/>
                <a:ea typeface="HGP創英角ﾎﾟｯﾌﾟ体" panose="040B0A00000000000000" pitchFamily="2" charset="-128"/>
              </a:rPr>
              <a:t>カップ麺や味噌汁など熱い食事に注意</a:t>
            </a:r>
          </a:p>
          <a:p>
            <a:r>
              <a:rPr lang="ja-JP" altLang="en-US">
                <a:latin typeface="HGP創英角ﾎﾟｯﾌﾟ体" panose="040B0A00000000000000" pitchFamily="2" charset="-128"/>
                <a:ea typeface="HGP創英角ﾎﾟｯﾌﾟ体" panose="040B0A00000000000000" pitchFamily="2" charset="-128"/>
              </a:rPr>
              <a:t>冬は暖房器具に注意、ストーブガードなどで近づかないように</a:t>
            </a:r>
          </a:p>
          <a:p>
            <a:r>
              <a:rPr lang="ja-JP" altLang="en-US">
                <a:latin typeface="HGP創英角ﾎﾟｯﾌﾟ体" panose="040B0A00000000000000" pitchFamily="2" charset="-128"/>
                <a:ea typeface="HGP創英角ﾎﾟｯﾌﾟ体" panose="040B0A00000000000000" pitchFamily="2" charset="-128"/>
              </a:rPr>
              <a:t>特に自宅以外の実家など、子どものいない家に行ったときに注意</a:t>
            </a:r>
          </a:p>
          <a:p>
            <a:r>
              <a:rPr lang="ja-JP" altLang="en-US">
                <a:latin typeface="HGP創英角ﾎﾟｯﾌﾟ体" panose="040B0A00000000000000" pitchFamily="2" charset="-128"/>
                <a:ea typeface="HGP創英角ﾎﾟｯﾌﾟ体" panose="040B0A00000000000000" pitchFamily="2" charset="-128"/>
              </a:rPr>
              <a:t>ヘアアイロン、アイロンなどのやけども多い</a:t>
            </a:r>
          </a:p>
          <a:p>
            <a:r>
              <a:rPr lang="ja-JP" altLang="en-US">
                <a:latin typeface="HGP創英角ﾎﾟｯﾌﾟ体" panose="040B0A00000000000000" pitchFamily="2" charset="-128"/>
                <a:ea typeface="HGP創英角ﾎﾟｯﾌﾟ体" panose="040B0A00000000000000" pitchFamily="2" charset="-128"/>
              </a:rPr>
              <a:t>たばこや夏は花火のやけども注意</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やけどの処置</a:t>
            </a:r>
          </a:p>
        </p:txBody>
      </p:sp>
      <p:sp>
        <p:nvSpPr>
          <p:cNvPr id="3" name="コンテンツプレースホルダ 2"/>
          <p:cNvSpPr>
            <a:spLocks noGrp="1"/>
          </p:cNvSpPr>
          <p:nvPr>
            <p:ph idx="1"/>
          </p:nvPr>
        </p:nvSpPr>
        <p:spPr>
          <a:xfrm>
            <a:off x="838200" y="1377950"/>
            <a:ext cx="10515600" cy="5480685"/>
          </a:xfrm>
        </p:spPr>
        <p:txBody>
          <a:bodyPr>
            <a:normAutofit fontScale="97500" lnSpcReduction="10000"/>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服は無理やり脱がさずに服の上から冷やす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保冷剤や氷水は直接当てない</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冷やすのは痛みが引くまで</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低体温症に気をつける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広範囲なやけどの場合は、濡れたバスタオルなどで身体を包む</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やけどの広がりを抑え、痛みを和らげるために直ちに患部を冷却する。冷却時間は最低でも15〜30分程度で、指先や足などにやけどが生じて痛みが強い場合には1時間程度冷やす。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熱によるやけどを負ったときは、少しでも早く流水（水道水）で冷やすことが重要。洗面器などにくみ置いた水ではなく、流水を使い、20分程度を目安に冷やすようにする。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範囲が広い場合や、やけどが深そうな場合は病院へ行くようにする。とにかく流水で冷やす</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idx="4294967295"/>
          </p:nvPr>
        </p:nvSpPr>
        <p:spPr/>
        <p:txBody>
          <a:bodyPr vert="horz" wrap="square" anchor="ctr" anchorCtr="0"/>
          <a:lstStyle/>
          <a:p>
            <a:pPr algn="ctr"/>
            <a:r>
              <a:rPr lang="ja-JP" altLang="en-US" dirty="0">
                <a:latin typeface="HGP創英角ﾎﾟｯﾌﾟ体" panose="040B0A00000000000000" pitchFamily="2" charset="-128"/>
                <a:ea typeface="HGP創英角ﾎﾟｯﾌﾟ体" panose="040B0A00000000000000" pitchFamily="2" charset="-128"/>
              </a:rPr>
              <a:t>子どものケガの特徴</a:t>
            </a:r>
          </a:p>
        </p:txBody>
      </p:sp>
      <p:sp>
        <p:nvSpPr>
          <p:cNvPr id="13315" name="コンテンツ プレースホルダー 2"/>
          <p:cNvSpPr>
            <a:spLocks noGrp="1"/>
          </p:cNvSpPr>
          <p:nvPr>
            <p:ph idx="1"/>
          </p:nvPr>
        </p:nvSpPr>
        <p:spPr>
          <a:xfrm>
            <a:off x="1085850" y="1714500"/>
            <a:ext cx="10605407" cy="4572000"/>
          </a:xfrm>
        </p:spPr>
        <p:txBody>
          <a:bodyPr vert="horz" wrap="square" lIns="91440" tIns="45720" rIns="91440" bIns="45720" anchor="t" anchorCtr="0"/>
          <a:lstStyle/>
          <a:p>
            <a:r>
              <a:rPr lang="zh-CN" altLang="en-US" dirty="0">
                <a:latin typeface="HGS創英角ﾎﾟｯﾌﾟ体" panose="040B0A00000000000000" pitchFamily="2" charset="-128"/>
                <a:ea typeface="HGS創英角ﾎﾟｯﾌﾟ体" panose="040B0A00000000000000" pitchFamily="2" charset="-128"/>
              </a:rPr>
              <a:t>頭が重くて</a:t>
            </a:r>
            <a:r>
              <a:rPr lang="ja-JP" altLang="zh-CN" dirty="0">
                <a:latin typeface="HGS創英角ﾎﾟｯﾌﾟ体" panose="040B0A00000000000000" pitchFamily="2" charset="-128"/>
                <a:ea typeface="HGS創英角ﾎﾟｯﾌﾟ体" panose="040B0A00000000000000" pitchFamily="2" charset="-128"/>
              </a:rPr>
              <a:t>重心が高く不</a:t>
            </a:r>
            <a:r>
              <a:rPr lang="zh-CN" altLang="en-US" dirty="0">
                <a:latin typeface="HGS創英角ﾎﾟｯﾌﾟ体" panose="040B0A00000000000000" pitchFamily="2" charset="-128"/>
                <a:ea typeface="HGS創英角ﾎﾟｯﾌﾟ体" panose="040B0A00000000000000" pitchFamily="2" charset="-128"/>
              </a:rPr>
              <a:t>安定⇒転びやす</a:t>
            </a:r>
            <a:r>
              <a:rPr lang="ja-JP" altLang="zh-CN" dirty="0">
                <a:latin typeface="HGS創英角ﾎﾟｯﾌﾟ体" panose="040B0A00000000000000" pitchFamily="2" charset="-128"/>
                <a:ea typeface="HGS創英角ﾎﾟｯﾌﾟ体" panose="040B0A00000000000000" pitchFamily="2" charset="-128"/>
              </a:rPr>
              <a:t>く、頭を打ちやすい</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発達の段階で昨日できなかったことが今日できる</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いろんなものを口にする⇒誤飲誤嚥</a:t>
            </a:r>
            <a:r>
              <a:rPr lang="ja-JP" altLang="zh-CN" dirty="0">
                <a:latin typeface="HGS創英角ﾎﾟｯﾌﾟ体" panose="040B0A00000000000000" pitchFamily="2" charset="-128"/>
                <a:ea typeface="HGS創英角ﾎﾟｯﾌﾟ体" panose="040B0A00000000000000" pitchFamily="2" charset="-128"/>
              </a:rPr>
              <a:t>のリスク</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熱中症になりやすい</a:t>
            </a:r>
            <a:r>
              <a:rPr lang="en-US" altLang="zh-CN" dirty="0">
                <a:latin typeface="HGS創英角ﾎﾟｯﾌﾟ体" panose="040B0A00000000000000" pitchFamily="2" charset="-128"/>
                <a:ea typeface="HGS創英角ﾎﾟｯﾌﾟ体" panose="040B0A00000000000000" pitchFamily="2" charset="-128"/>
              </a:rPr>
              <a:t>⇒</a:t>
            </a:r>
            <a:r>
              <a:rPr lang="ja-JP" altLang="en-US" dirty="0">
                <a:latin typeface="HGS創英角ﾎﾟｯﾌﾟ体" panose="040B0A00000000000000" pitchFamily="2" charset="-128"/>
                <a:ea typeface="HGS創英角ﾎﾟｯﾌﾟ体" panose="040B0A00000000000000" pitchFamily="2" charset="-128"/>
              </a:rPr>
              <a:t>脱水になりやすく、自己管理ができない</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a:ea typeface="HGS創英角ﾎﾟｯﾌﾟ体" panose="040B0A00000000000000" pitchFamily="2" charset="-128"/>
              </a:rPr>
              <a:t>肘内障になりやすい</a:t>
            </a:r>
            <a:r>
              <a:rPr lang="en-US" altLang="zh-CN" dirty="0">
                <a:latin typeface="HGS創英角ﾎﾟｯﾌﾟ体"/>
                <a:ea typeface="HGS創英角ﾎﾟｯﾌﾟ体"/>
                <a:sym typeface="+mn-ea"/>
              </a:rPr>
              <a:t>⇒</a:t>
            </a:r>
            <a:r>
              <a:rPr lang="ja-JP" altLang="en-US" dirty="0">
                <a:latin typeface="HGS創英角ﾎﾟｯﾌﾟ体"/>
                <a:ea typeface="HGS創英角ﾎﾟｯﾌﾟ体"/>
                <a:sym typeface="+mn-ea"/>
              </a:rPr>
              <a:t>じん帯が柔らかい</a:t>
            </a:r>
            <a:endParaRPr lang="en-US" altLang="ja-JP" dirty="0">
              <a:latin typeface="HGS創英角ﾎﾟｯﾌﾟ体"/>
              <a:ea typeface="HGS創英角ﾎﾟｯﾌﾟ体"/>
            </a:endParaRPr>
          </a:p>
          <a:p>
            <a:r>
              <a:rPr lang="zh-CN" altLang="en-US" dirty="0">
                <a:latin typeface="HGS創英角ﾎﾟｯﾌﾟ体" panose="040B0A00000000000000" pitchFamily="2" charset="-128"/>
                <a:ea typeface="HGS創英角ﾎﾟｯﾌﾟ体" panose="040B0A00000000000000" pitchFamily="2" charset="-128"/>
              </a:rPr>
              <a:t>火傷、熱傷の危険がいっぱい</a:t>
            </a:r>
            <a:r>
              <a:rPr lang="en-US" altLang="zh-CN" dirty="0">
                <a:latin typeface="HGS創英角ﾎﾟｯﾌﾟ体" panose="040B0A00000000000000" pitchFamily="2" charset="-128"/>
                <a:ea typeface="HGS創英角ﾎﾟｯﾌﾟ体" panose="040B0A00000000000000" pitchFamily="2" charset="-128"/>
                <a:sym typeface="+mn-ea"/>
              </a:rPr>
              <a:t>⇒</a:t>
            </a:r>
            <a:r>
              <a:rPr lang="ja-JP" altLang="en-US" dirty="0">
                <a:latin typeface="HGS創英角ﾎﾟｯﾌﾟ体" panose="040B0A00000000000000" pitchFamily="2" charset="-128"/>
                <a:ea typeface="HGS創英角ﾎﾟｯﾌﾟ体" panose="040B0A00000000000000" pitchFamily="2" charset="-128"/>
              </a:rPr>
              <a:t>特に台所</a:t>
            </a:r>
          </a:p>
          <a:p>
            <a:r>
              <a:rPr lang="zh-CN" altLang="en-US" dirty="0">
                <a:latin typeface="HGS創英角ﾎﾟｯﾌﾟ体" panose="040B0A00000000000000" pitchFamily="2" charset="-128"/>
                <a:ea typeface="HGS創英角ﾎﾟｯﾌﾟ体" panose="040B0A00000000000000" pitchFamily="2" charset="-128"/>
              </a:rPr>
              <a:t>骨折は若木骨折、頭は陥没骨折</a:t>
            </a:r>
            <a:r>
              <a:rPr lang="en-US" altLang="zh-CN" dirty="0">
                <a:latin typeface="HGS創英角ﾎﾟｯﾌﾟ体" panose="040B0A00000000000000" pitchFamily="2" charset="-128"/>
                <a:ea typeface="HGS創英角ﾎﾟｯﾌﾟ体" panose="040B0A00000000000000" pitchFamily="2" charset="-128"/>
                <a:sym typeface="+mn-ea"/>
              </a:rPr>
              <a:t>⇒</a:t>
            </a:r>
            <a:r>
              <a:rPr lang="ja-JP" altLang="en-US" dirty="0">
                <a:latin typeface="HGS創英角ﾎﾟｯﾌﾟ体" panose="040B0A00000000000000" pitchFamily="2" charset="-128"/>
                <a:ea typeface="HGS創英角ﾎﾟｯﾌﾟ体" panose="040B0A00000000000000" pitchFamily="2" charset="-128"/>
                <a:sym typeface="+mn-ea"/>
              </a:rPr>
              <a:t>骨が柔らかくしなやか</a:t>
            </a:r>
            <a:endParaRPr lang="en-US" altLang="ja-JP" dirty="0">
              <a:latin typeface="HGS創英角ﾎﾟｯﾌﾟ体" panose="040B0A00000000000000" pitchFamily="2" charset="-128"/>
              <a:ea typeface="HGS創英角ﾎﾟｯﾌﾟ体" panose="040B0A00000000000000" pitchFamily="2" charset="-128"/>
            </a:endParaRPr>
          </a:p>
          <a:p>
            <a:endParaRPr lang="zh-CN" altLang="en-US"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日焼けと低温やけど</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日焼けは紫外線による緩やかなやけど</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子どもの皮膚は紫外線に弱いので直射日光は避けて適切に日焼け止めを使う（SPF10〜20、PA+〜++程度のもの）</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帽子をかぶる、サンシェードを活用する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紫外線が強いときは外出を控える、夕方や朝の間に行動する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海水浴や潮干狩りなどは要注意</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その後の皮膚のケアが大事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冬は暖房器具による低温やけども注意</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0CBBC-3159-D984-4A85-EFC9A317E181}"/>
              </a:ext>
            </a:extLst>
          </p:cNvPr>
          <p:cNvSpPr>
            <a:spLocks noGrp="1"/>
          </p:cNvSpPr>
          <p:nvPr>
            <p:ph type="title"/>
          </p:nvPr>
        </p:nvSpPr>
        <p:spPr/>
        <p:txBody>
          <a:bodyPr/>
          <a:lstStyle/>
          <a:p>
            <a:endParaRPr lang="ja-JP" altLang="en-US" dirty="0">
              <a:ea typeface="ＭＳ Ｐゴシック"/>
            </a:endParaRPr>
          </a:p>
        </p:txBody>
      </p:sp>
      <p:sp>
        <p:nvSpPr>
          <p:cNvPr id="3" name="コンテンツ プレースホルダー 2">
            <a:extLst>
              <a:ext uri="{FF2B5EF4-FFF2-40B4-BE49-F238E27FC236}">
                <a16:creationId xmlns:a16="http://schemas.microsoft.com/office/drawing/2014/main" id="{E1014981-8E7F-77A5-2029-E0D11F65322F}"/>
              </a:ext>
            </a:extLst>
          </p:cNvPr>
          <p:cNvSpPr>
            <a:spLocks noGrp="1"/>
          </p:cNvSpPr>
          <p:nvPr>
            <p:ph idx="1"/>
          </p:nvPr>
        </p:nvSpPr>
        <p:spPr/>
        <p:txBody>
          <a:bodyPr vert="horz" lIns="91440" tIns="45720" rIns="91440" bIns="45720" rtlCol="0" anchor="t">
            <a:normAutofit/>
          </a:bodyPr>
          <a:lstStyle/>
          <a:p>
            <a:pPr marL="0" indent="0">
              <a:buNone/>
            </a:pPr>
            <a:r>
              <a:rPr lang="ja-JP" sz="6000">
                <a:latin typeface="MS PGothic"/>
                <a:ea typeface="MS PGothic"/>
              </a:rPr>
              <a:t>よく見る子どもの病気</a:t>
            </a:r>
            <a:r>
              <a:rPr lang="ja-JP" altLang="en-US" sz="6000">
                <a:latin typeface="MS PGothic"/>
                <a:ea typeface="MS PGothic"/>
              </a:rPr>
              <a:t>とあまり見ないが</a:t>
            </a:r>
            <a:r>
              <a:rPr lang="ja-JP" sz="6000">
                <a:latin typeface="MS PGothic"/>
                <a:ea typeface="MS PGothic"/>
              </a:rPr>
              <a:t>侮ってはいけない病気など</a:t>
            </a:r>
            <a:endParaRPr lang="ja-JP" altLang="en-US" sz="6000">
              <a:cs typeface="Calibri"/>
            </a:endParaRPr>
          </a:p>
        </p:txBody>
      </p:sp>
    </p:spTree>
    <p:extLst>
      <p:ext uri="{BB962C8B-B14F-4D97-AF65-F5344CB8AC3E}">
        <p14:creationId xmlns:p14="http://schemas.microsoft.com/office/powerpoint/2010/main" val="3074931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688F8AA6-9050-3771-3E54-7C2487A15562}"/>
              </a:ext>
            </a:extLst>
          </p:cNvPr>
          <p:cNvSpPr>
            <a:spLocks noGrp="1" noRot="1" noChangeArrowheads="1"/>
          </p:cNvSpPr>
          <p:nvPr>
            <p:ph type="title" idx="4294967295"/>
          </p:nvPr>
        </p:nvSpPr>
        <p:spPr/>
        <p:txBody>
          <a:bodyPr/>
          <a:lstStyle/>
          <a:p>
            <a:pPr eaLnBrk="1" hangingPunct="1"/>
            <a:r>
              <a:rPr lang="ja-JP" altLang="ja-JP">
                <a:solidFill>
                  <a:schemeClr val="hlink"/>
                </a:solidFill>
                <a:latin typeface="HGP創英角ﾎﾟｯﾌﾟ体" pitchFamily="50" charset="-128"/>
                <a:ea typeface="HGP創英角ﾎﾟｯﾌﾟ体" pitchFamily="50" charset="-128"/>
              </a:rPr>
              <a:t>突発性発疹症</a:t>
            </a:r>
          </a:p>
        </p:txBody>
      </p:sp>
      <p:sp>
        <p:nvSpPr>
          <p:cNvPr id="61443" name="Rectangle 3">
            <a:extLst>
              <a:ext uri="{FF2B5EF4-FFF2-40B4-BE49-F238E27FC236}">
                <a16:creationId xmlns:a16="http://schemas.microsoft.com/office/drawing/2014/main" id="{E2B945D4-FB20-A2CC-E1C9-1960A9CB3265}"/>
              </a:ext>
            </a:extLst>
          </p:cNvPr>
          <p:cNvSpPr>
            <a:spLocks noGrp="1" noChangeArrowheads="1"/>
          </p:cNvSpPr>
          <p:nvPr>
            <p:ph type="body" idx="4294967295"/>
          </p:nvPr>
        </p:nvSpPr>
        <p:spPr>
          <a:xfrm>
            <a:off x="1981200" y="1600201"/>
            <a:ext cx="8362950" cy="4525963"/>
          </a:xfrm>
        </p:spPr>
        <p:txBody>
          <a:bodyPr/>
          <a:lstStyle/>
          <a:p>
            <a:pPr eaLnBrk="1" hangingPunct="1"/>
            <a:r>
              <a:rPr lang="ja-JP" altLang="en-US">
                <a:latin typeface="HGP創英角ﾎﾟｯﾌﾟ体" pitchFamily="50" charset="-128"/>
                <a:ea typeface="HGP創英角ﾎﾟｯﾌﾟ体" pitchFamily="50" charset="-128"/>
              </a:rPr>
              <a:t>ヘルペスウイルス６，７で発症</a:t>
            </a:r>
          </a:p>
          <a:p>
            <a:pPr eaLnBrk="1" hangingPunct="1"/>
            <a:r>
              <a:rPr lang="ja-JP" altLang="en-US">
                <a:latin typeface="HGP創英角ﾎﾟｯﾌﾟ体" pitchFamily="50" charset="-128"/>
                <a:ea typeface="HGP創英角ﾎﾟｯﾌﾟ体" pitchFamily="50" charset="-128"/>
              </a:rPr>
              <a:t>お母さんの唾液から感染する</a:t>
            </a:r>
          </a:p>
          <a:p>
            <a:pPr eaLnBrk="1" hangingPunct="1"/>
            <a:r>
              <a:rPr lang="ja-JP" altLang="en-US">
                <a:latin typeface="HGP創英角ﾎﾟｯﾌﾟ体" pitchFamily="50" charset="-128"/>
                <a:ea typeface="HGP創英角ﾎﾟｯﾌﾟ体" pitchFamily="50" charset="-128"/>
              </a:rPr>
              <a:t>移行免疫がなくなってから発症する</a:t>
            </a:r>
          </a:p>
          <a:p>
            <a:pPr eaLnBrk="1" hangingPunct="1"/>
            <a:r>
              <a:rPr lang="en-US" altLang="ja-JP">
                <a:latin typeface="HGP創英角ﾎﾟｯﾌﾟ体" pitchFamily="50" charset="-128"/>
                <a:ea typeface="HGP創英角ﾎﾟｯﾌﾟ体" pitchFamily="50" charset="-128"/>
              </a:rPr>
              <a:t>2</a:t>
            </a:r>
            <a:r>
              <a:rPr lang="ja-JP" altLang="en-US">
                <a:latin typeface="HGP創英角ﾎﾟｯﾌﾟ体" pitchFamily="50" charset="-128"/>
                <a:ea typeface="HGP創英角ﾎﾟｯﾌﾟ体" pitchFamily="50" charset="-128"/>
              </a:rPr>
              <a:t>～</a:t>
            </a:r>
            <a:r>
              <a:rPr lang="en-US" altLang="ja-JP">
                <a:latin typeface="HGP創英角ﾎﾟｯﾌﾟ体" pitchFamily="50" charset="-128"/>
                <a:ea typeface="HGP創英角ﾎﾟｯﾌﾟ体" pitchFamily="50" charset="-128"/>
              </a:rPr>
              <a:t>3</a:t>
            </a:r>
            <a:r>
              <a:rPr lang="ja-JP" altLang="en-US">
                <a:latin typeface="HGP創英角ﾎﾟｯﾌﾟ体" pitchFamily="50" charset="-128"/>
                <a:ea typeface="HGP創英角ﾎﾟｯﾌﾟ体" pitchFamily="50" charset="-128"/>
              </a:rPr>
              <a:t>日の高熱、比較的機嫌はよく食欲もある</a:t>
            </a:r>
          </a:p>
          <a:p>
            <a:pPr eaLnBrk="1" hangingPunct="1"/>
            <a:r>
              <a:rPr lang="ja-JP" altLang="en-US">
                <a:latin typeface="HGP創英角ﾎﾟｯﾌﾟ体" pitchFamily="50" charset="-128"/>
                <a:ea typeface="HGP創英角ﾎﾟｯﾌﾟ体" pitchFamily="50" charset="-128"/>
              </a:rPr>
              <a:t>解熱前後にやや大きめの発疹が身体と顔に出て、少し軟便になる</a:t>
            </a:r>
          </a:p>
          <a:p>
            <a:pPr eaLnBrk="1" hangingPunct="1"/>
            <a:r>
              <a:rPr lang="ja-JP" altLang="en-US">
                <a:latin typeface="HGP創英角ﾎﾟｯﾌﾟ体" pitchFamily="50" charset="-128"/>
                <a:ea typeface="HGP創英角ﾎﾟｯﾌﾟ体" pitchFamily="50" charset="-128"/>
              </a:rPr>
              <a:t>発疹や軟便は</a:t>
            </a:r>
            <a:r>
              <a:rPr lang="en-US" altLang="ja-JP">
                <a:latin typeface="HGP創英角ﾎﾟｯﾌﾟ体" pitchFamily="50" charset="-128"/>
                <a:ea typeface="HGP創英角ﾎﾟｯﾌﾟ体" pitchFamily="50" charset="-128"/>
              </a:rPr>
              <a:t>2</a:t>
            </a:r>
            <a:r>
              <a:rPr lang="ja-JP" altLang="en-US">
                <a:latin typeface="HGP創英角ﾎﾟｯﾌﾟ体" pitchFamily="50" charset="-128"/>
                <a:ea typeface="HGP創英角ﾎﾟｯﾌﾟ体" pitchFamily="50" charset="-128"/>
              </a:rPr>
              <a:t>日ほどで消失する</a:t>
            </a:r>
            <a:endParaRPr lang="en-US" altLang="ja-JP">
              <a:latin typeface="HGP創英角ﾎﾟｯﾌﾟ体" pitchFamily="50" charset="-128"/>
              <a:ea typeface="HGP創英角ﾎﾟｯﾌﾟ体" pitchFamily="50" charset="-128"/>
            </a:endParaRPr>
          </a:p>
          <a:p>
            <a:pPr eaLnBrk="1" hangingPunct="1"/>
            <a:r>
              <a:rPr lang="ja-JP" altLang="en-US">
                <a:latin typeface="HGP創英角ﾎﾟｯﾌﾟ体" pitchFamily="50" charset="-128"/>
                <a:ea typeface="HGP創英角ﾎﾟｯﾌﾟ体" pitchFamily="50" charset="-128"/>
              </a:rPr>
              <a:t>稀に熱性けいれんを起こすことがあり、脳症などの神経合併症もある</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840F403-6BBA-C3F8-4092-31E09BFE3699}"/>
              </a:ext>
            </a:extLst>
          </p:cNvPr>
          <p:cNvSpPr>
            <a:spLocks noGrp="1" noRot="1" noChangeArrowheads="1"/>
          </p:cNvSpPr>
          <p:nvPr>
            <p:ph type="title" idx="4294967295"/>
          </p:nvPr>
        </p:nvSpPr>
        <p:spPr/>
        <p:txBody>
          <a:bodyPr/>
          <a:lstStyle/>
          <a:p>
            <a:pPr eaLnBrk="1" hangingPunct="1"/>
            <a:r>
              <a:rPr lang="ja-JP" altLang="ja-JP">
                <a:solidFill>
                  <a:schemeClr val="hlink"/>
                </a:solidFill>
                <a:latin typeface="HGP創英角ﾎﾟｯﾌﾟ体" pitchFamily="50" charset="-128"/>
                <a:ea typeface="HGP創英角ﾎﾟｯﾌﾟ体" pitchFamily="50" charset="-128"/>
              </a:rPr>
              <a:t>突発性発疹の症状</a:t>
            </a:r>
          </a:p>
        </p:txBody>
      </p:sp>
      <p:sp>
        <p:nvSpPr>
          <p:cNvPr id="62467" name="Rectangle 3">
            <a:extLst>
              <a:ext uri="{FF2B5EF4-FFF2-40B4-BE49-F238E27FC236}">
                <a16:creationId xmlns:a16="http://schemas.microsoft.com/office/drawing/2014/main" id="{D252868D-AC6A-FA69-A52A-CED04C7FF8A1}"/>
              </a:ext>
            </a:extLst>
          </p:cNvPr>
          <p:cNvSpPr>
            <a:spLocks noGrp="1" noChangeArrowheads="1"/>
          </p:cNvSpPr>
          <p:nvPr>
            <p:ph type="body" idx="4294967295"/>
          </p:nvPr>
        </p:nvSpPr>
        <p:spPr>
          <a:xfrm>
            <a:off x="1992313" y="1628776"/>
            <a:ext cx="8229600" cy="4525963"/>
          </a:xfrm>
        </p:spPr>
        <p:txBody>
          <a:bodyPr/>
          <a:lstStyle/>
          <a:p>
            <a:pPr eaLnBrk="1" hangingPunct="1"/>
            <a:endParaRPr lang="ja-JP" altLang="ja-JP"/>
          </a:p>
        </p:txBody>
      </p:sp>
      <p:pic>
        <p:nvPicPr>
          <p:cNvPr id="62468" name="Picture 5" descr="image07-21_002">
            <a:extLst>
              <a:ext uri="{FF2B5EF4-FFF2-40B4-BE49-F238E27FC236}">
                <a16:creationId xmlns:a16="http://schemas.microsoft.com/office/drawing/2014/main" id="{D4D8CAB6-500C-B8D2-6BB8-553E8045C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628776"/>
            <a:ext cx="460851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6">
            <a:extLst>
              <a:ext uri="{FF2B5EF4-FFF2-40B4-BE49-F238E27FC236}">
                <a16:creationId xmlns:a16="http://schemas.microsoft.com/office/drawing/2014/main" id="{8E746465-E2E4-2AFB-7F3B-B654C3232F03}"/>
              </a:ext>
            </a:extLst>
          </p:cNvPr>
          <p:cNvSpPr txBox="1">
            <a:spLocks noChangeArrowheads="1"/>
          </p:cNvSpPr>
          <p:nvPr/>
        </p:nvSpPr>
        <p:spPr bwMode="auto">
          <a:xfrm>
            <a:off x="1847850" y="1557338"/>
            <a:ext cx="6408738" cy="762000"/>
          </a:xfrm>
          <a:prstGeom prst="rect">
            <a:avLst/>
          </a:prstGeom>
          <a:noFill/>
          <a:ln>
            <a:noFill/>
          </a:ln>
          <a:effectLst/>
        </p:spPr>
        <p:txBody>
          <a:bodyPr wrap="square">
            <a:spAutoFit/>
          </a:bodyPr>
          <a:lstStyle>
            <a:lvl1pPr>
              <a:spcBef>
                <a:spcPct val="20000"/>
              </a:spcBef>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ja-JP" altLang="en-US" sz="1800">
              <a:effectLst>
                <a:outerShdw blurRad="38100" dist="38100" dir="2700000" algn="tl">
                  <a:srgbClr val="FFFFFF"/>
                </a:outerShdw>
              </a:effectLst>
            </a:endParaRPr>
          </a:p>
        </p:txBody>
      </p:sp>
      <p:pic>
        <p:nvPicPr>
          <p:cNvPr id="62470" name="Picture 8" descr="is?Cs1c9zgpYT2lj-DtriZx9E9fRYcRNi6oQI_buSwWnZg&amp;height=456">
            <a:extLst>
              <a:ext uri="{FF2B5EF4-FFF2-40B4-BE49-F238E27FC236}">
                <a16:creationId xmlns:a16="http://schemas.microsoft.com/office/drawing/2014/main" id="{206DB017-4CCB-6733-1C16-13F7E8E14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264" y="1628776"/>
            <a:ext cx="32480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4099A0C-4D2C-83C3-7A0C-B9D75E788B5E}"/>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みずぼうそう（水痘）</a:t>
            </a:r>
          </a:p>
        </p:txBody>
      </p:sp>
      <p:sp>
        <p:nvSpPr>
          <p:cNvPr id="63491" name="Rectangle 3">
            <a:extLst>
              <a:ext uri="{FF2B5EF4-FFF2-40B4-BE49-F238E27FC236}">
                <a16:creationId xmlns:a16="http://schemas.microsoft.com/office/drawing/2014/main" id="{AD7B11D8-6968-9BFA-85D0-6EFC7CBA3FEB}"/>
              </a:ext>
            </a:extLst>
          </p:cNvPr>
          <p:cNvSpPr>
            <a:spLocks noGrp="1" noChangeArrowheads="1"/>
          </p:cNvSpPr>
          <p:nvPr>
            <p:ph type="body" idx="4294967295"/>
          </p:nvPr>
        </p:nvSpPr>
        <p:spPr>
          <a:xfrm>
            <a:off x="1981201" y="1600200"/>
            <a:ext cx="8291513" cy="5257800"/>
          </a:xfrm>
        </p:spPr>
        <p:txBody>
          <a:bodyPr/>
          <a:lstStyle/>
          <a:p>
            <a:pPr eaLnBrk="1" hangingPunct="1">
              <a:lnSpc>
                <a:spcPct val="90000"/>
              </a:lnSpc>
            </a:pPr>
            <a:r>
              <a:rPr lang="ja-JP" altLang="en-US">
                <a:latin typeface="HGP創英角ﾎﾟｯﾌﾟ体" pitchFamily="50" charset="-128"/>
                <a:ea typeface="HGP創英角ﾎﾟｯﾌﾟ体" pitchFamily="50" charset="-128"/>
              </a:rPr>
              <a:t>水痘帯状疱疹ウイルスの感染</a:t>
            </a:r>
          </a:p>
          <a:p>
            <a:pPr eaLnBrk="1" hangingPunct="1">
              <a:lnSpc>
                <a:spcPct val="90000"/>
              </a:lnSpc>
            </a:pPr>
            <a:r>
              <a:rPr lang="ja-JP" altLang="en-US">
                <a:latin typeface="HGP創英角ﾎﾟｯﾌﾟ体" pitchFamily="50" charset="-128"/>
                <a:ea typeface="HGP創英角ﾎﾟｯﾌﾟ体" pitchFamily="50" charset="-128"/>
              </a:rPr>
              <a:t>潜伏期間は約２週間</a:t>
            </a:r>
          </a:p>
          <a:p>
            <a:pPr eaLnBrk="1" hangingPunct="1">
              <a:lnSpc>
                <a:spcPct val="90000"/>
              </a:lnSpc>
            </a:pPr>
            <a:r>
              <a:rPr lang="ja-JP" altLang="en-US">
                <a:latin typeface="HGP創英角ﾎﾟｯﾌﾟ体" pitchFamily="50" charset="-128"/>
                <a:ea typeface="HGP創英角ﾎﾟｯﾌﾟ体" pitchFamily="50" charset="-128"/>
              </a:rPr>
              <a:t>周囲に発赤のある水疱性発疹があちこちにできる</a:t>
            </a:r>
          </a:p>
          <a:p>
            <a:pPr eaLnBrk="1" hangingPunct="1">
              <a:lnSpc>
                <a:spcPct val="90000"/>
              </a:lnSpc>
            </a:pPr>
            <a:r>
              <a:rPr lang="ja-JP" altLang="en-US">
                <a:latin typeface="HGP創英角ﾎﾟｯﾌﾟ体" pitchFamily="50" charset="-128"/>
                <a:ea typeface="HGP創英角ﾎﾟｯﾌﾟ体" pitchFamily="50" charset="-128"/>
              </a:rPr>
              <a:t>感染させる期間は水泡ができる２日前からできてから５日後の一週間ぐらい</a:t>
            </a:r>
          </a:p>
          <a:p>
            <a:pPr eaLnBrk="1" hangingPunct="1">
              <a:lnSpc>
                <a:spcPct val="90000"/>
              </a:lnSpc>
            </a:pPr>
            <a:r>
              <a:rPr lang="ja-JP" altLang="en-US">
                <a:latin typeface="HGP創英角ﾎﾟｯﾌﾟ体" pitchFamily="50" charset="-128"/>
                <a:ea typeface="HGP創英角ﾎﾟｯﾌﾟ体" pitchFamily="50" charset="-128"/>
              </a:rPr>
              <a:t>脊髄後根神経節に潜伏し、将来帯状疱疹になることあり</a:t>
            </a:r>
          </a:p>
          <a:p>
            <a:pPr eaLnBrk="1" hangingPunct="1">
              <a:lnSpc>
                <a:spcPct val="90000"/>
              </a:lnSpc>
            </a:pPr>
            <a:r>
              <a:rPr lang="ja-JP" altLang="en-US">
                <a:latin typeface="HGP創英角ﾎﾟｯﾌﾟ体" pitchFamily="50" charset="-128"/>
                <a:ea typeface="HGP創英角ﾎﾟｯﾌﾟ体" pitchFamily="50" charset="-128"/>
              </a:rPr>
              <a:t>１歳未満で発症すると再発あるいは帯状疱疹になることあり</a:t>
            </a:r>
          </a:p>
          <a:p>
            <a:pPr eaLnBrk="1" hangingPunct="1">
              <a:lnSpc>
                <a:spcPct val="90000"/>
              </a:lnSpc>
            </a:pPr>
            <a:endParaRPr lang="en-US" altLang="ja-JP"/>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5" descr="水痘">
            <a:hlinkClick r:id="rId2" tooltip="水痘"/>
            <a:extLst>
              <a:ext uri="{FF2B5EF4-FFF2-40B4-BE49-F238E27FC236}">
                <a16:creationId xmlns:a16="http://schemas.microsoft.com/office/drawing/2014/main" id="{A55D926D-5D99-A2B9-50C2-4EC2093DE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00" y="836614"/>
            <a:ext cx="473710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7" descr="image07-21_006">
            <a:extLst>
              <a:ext uri="{FF2B5EF4-FFF2-40B4-BE49-F238E27FC236}">
                <a16:creationId xmlns:a16="http://schemas.microsoft.com/office/drawing/2014/main" id="{F7EC1643-2555-90B7-E534-0DD3F196CA8D}"/>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1524000" y="836614"/>
            <a:ext cx="4427538" cy="5113337"/>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1012FD1-B1CA-627D-4C6D-F4E60A9F51D2}"/>
              </a:ext>
            </a:extLst>
          </p:cNvPr>
          <p:cNvSpPr>
            <a:spLocks noGrp="1" noRot="1" noChangeArrowheads="1"/>
          </p:cNvSpPr>
          <p:nvPr>
            <p:ph type="title" idx="4294967295"/>
          </p:nvPr>
        </p:nvSpPr>
        <p:spPr>
          <a:xfrm>
            <a:off x="1981200" y="549275"/>
            <a:ext cx="8229600" cy="1143000"/>
          </a:xfrm>
        </p:spPr>
        <p:txBody>
          <a:bodyPr>
            <a:normAutofit fontScale="90000"/>
          </a:bodyPr>
          <a:lstStyle/>
          <a:p>
            <a:pPr eaLnBrk="1" hangingPunct="1"/>
            <a:r>
              <a:rPr lang="ja-JP" altLang="en-US">
                <a:solidFill>
                  <a:schemeClr val="hlink"/>
                </a:solidFill>
                <a:ea typeface="HGS創英角ﾎﾟｯﾌﾟ体" pitchFamily="50" charset="-128"/>
              </a:rPr>
              <a:t>流　行　性　耳　下　腺　炎</a:t>
            </a:r>
            <a:br>
              <a:rPr lang="en-US" altLang="ja-JP">
                <a:solidFill>
                  <a:schemeClr val="hlink"/>
                </a:solidFill>
                <a:ea typeface="HGS創英角ﾎﾟｯﾌﾟ体" pitchFamily="50" charset="-128"/>
              </a:rPr>
            </a:br>
            <a:r>
              <a:rPr lang="ja-JP" altLang="en-US">
                <a:solidFill>
                  <a:schemeClr val="hlink"/>
                </a:solidFill>
                <a:ea typeface="HGS創英角ﾎﾟｯﾌﾟ体" pitchFamily="50" charset="-128"/>
              </a:rPr>
              <a:t>（おたふくかぜ）</a:t>
            </a:r>
          </a:p>
        </p:txBody>
      </p:sp>
      <p:sp>
        <p:nvSpPr>
          <p:cNvPr id="65539" name="Rectangle 3">
            <a:extLst>
              <a:ext uri="{FF2B5EF4-FFF2-40B4-BE49-F238E27FC236}">
                <a16:creationId xmlns:a16="http://schemas.microsoft.com/office/drawing/2014/main" id="{20524CBA-9BB5-213A-FC4B-736C15A0793E}"/>
              </a:ext>
            </a:extLst>
          </p:cNvPr>
          <p:cNvSpPr>
            <a:spLocks noGrp="1" noChangeArrowheads="1"/>
          </p:cNvSpPr>
          <p:nvPr>
            <p:ph type="body" idx="4294967295"/>
          </p:nvPr>
        </p:nvSpPr>
        <p:spPr>
          <a:xfrm>
            <a:off x="1752600" y="2060575"/>
            <a:ext cx="8686800" cy="4565650"/>
          </a:xfrm>
        </p:spPr>
        <p:txBody>
          <a:bodyPr/>
          <a:lstStyle/>
          <a:p>
            <a:pPr eaLnBrk="1" hangingPunct="1"/>
            <a:r>
              <a:rPr lang="ja-JP" altLang="ja-JP">
                <a:ea typeface="HG創英角ﾎﾟｯﾌﾟ体" pitchFamily="49" charset="-128"/>
              </a:rPr>
              <a:t>ムンプスウイルスの感染により発症</a:t>
            </a:r>
          </a:p>
          <a:p>
            <a:pPr eaLnBrk="1" hangingPunct="1"/>
            <a:r>
              <a:rPr lang="ja-JP" altLang="ja-JP">
                <a:ea typeface="HG創英角ﾎﾟｯﾌﾟ体" pitchFamily="49" charset="-128"/>
              </a:rPr>
              <a:t>潜伏期間は１６～２０日</a:t>
            </a:r>
          </a:p>
          <a:p>
            <a:pPr eaLnBrk="1" hangingPunct="1"/>
            <a:r>
              <a:rPr lang="ja-JP" altLang="ja-JP">
                <a:ea typeface="HG創英角ﾎﾟｯﾌﾟ体" pitchFamily="49" charset="-128"/>
              </a:rPr>
              <a:t>耳下腺と顎下腺がはれて特徴的な顔貌になる</a:t>
            </a:r>
          </a:p>
          <a:p>
            <a:pPr eaLnBrk="1" hangingPunct="1"/>
            <a:r>
              <a:rPr lang="ja-JP" altLang="ja-JP">
                <a:ea typeface="HG創英角ﾎﾟｯﾌﾟ体" pitchFamily="49" charset="-128"/>
              </a:rPr>
              <a:t>膵炎、副睾丸炎、卵巣炎を起こすことあり</a:t>
            </a:r>
          </a:p>
          <a:p>
            <a:pPr eaLnBrk="1" hangingPunct="1"/>
            <a:r>
              <a:rPr lang="ja-JP" altLang="ja-JP">
                <a:ea typeface="HG創英角ﾎﾟｯﾌﾟ体" pitchFamily="49" charset="-128"/>
              </a:rPr>
              <a:t>まれに突発性難聴、無菌性髄膜炎の合併あり</a:t>
            </a:r>
          </a:p>
          <a:p>
            <a:pPr eaLnBrk="1" hangingPunct="1"/>
            <a:r>
              <a:rPr lang="ja-JP" altLang="ja-JP">
                <a:ea typeface="HG創英角ﾎﾟｯﾌﾟ体" pitchFamily="49" charset="-128"/>
              </a:rPr>
              <a:t>反復性耳下腺炎と区別しにくい</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A89368A6-6A77-DBCA-654E-867005679B41}"/>
              </a:ext>
            </a:extLst>
          </p:cNvPr>
          <p:cNvSpPr>
            <a:spLocks noGrp="1" noChangeArrowheads="1"/>
          </p:cNvSpPr>
          <p:nvPr>
            <p:ph type="body" idx="4294967295"/>
          </p:nvPr>
        </p:nvSpPr>
        <p:spPr/>
        <p:txBody>
          <a:bodyPr/>
          <a:lstStyle/>
          <a:p>
            <a:pPr eaLnBrk="1" hangingPunct="1"/>
            <a:endParaRPr lang="ja-JP" altLang="ja-JP"/>
          </a:p>
        </p:txBody>
      </p:sp>
      <p:sp>
        <p:nvSpPr>
          <p:cNvPr id="67587" name="Rectangle 7">
            <a:extLst>
              <a:ext uri="{FF2B5EF4-FFF2-40B4-BE49-F238E27FC236}">
                <a16:creationId xmlns:a16="http://schemas.microsoft.com/office/drawing/2014/main" id="{FC2FA1A8-352B-0D06-03ED-A2A3F54FCD91}"/>
              </a:ext>
            </a:extLst>
          </p:cNvPr>
          <p:cNvSpPr>
            <a:spLocks noGrp="1" noRot="1" noChangeArrowheads="1"/>
          </p:cNvSpPr>
          <p:nvPr>
            <p:ph type="title" idx="4294967295"/>
          </p:nvPr>
        </p:nvSpPr>
        <p:spPr/>
        <p:txBody>
          <a:bodyPr/>
          <a:lstStyle/>
          <a:p>
            <a:pPr eaLnBrk="1" hangingPunct="1"/>
            <a:endParaRPr lang="ja-JP" altLang="ja-JP"/>
          </a:p>
        </p:txBody>
      </p:sp>
      <p:pic>
        <p:nvPicPr>
          <p:cNvPr id="67588" name="Picture 9" descr="mumps">
            <a:extLst>
              <a:ext uri="{FF2B5EF4-FFF2-40B4-BE49-F238E27FC236}">
                <a16:creationId xmlns:a16="http://schemas.microsoft.com/office/drawing/2014/main" id="{708F12AC-81CB-CB80-0FCE-4F07255A9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0"/>
            <a:ext cx="8208963" cy="71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E5DD25F-36E7-A762-C123-B1E5112DF27F}"/>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溶　連　菌　性　咽　頭　炎</a:t>
            </a:r>
          </a:p>
        </p:txBody>
      </p:sp>
      <p:sp>
        <p:nvSpPr>
          <p:cNvPr id="69635" name="Rectangle 3">
            <a:extLst>
              <a:ext uri="{FF2B5EF4-FFF2-40B4-BE49-F238E27FC236}">
                <a16:creationId xmlns:a16="http://schemas.microsoft.com/office/drawing/2014/main" id="{FD6E9E56-A942-58B6-F2F9-48A1C180369A}"/>
              </a:ext>
            </a:extLst>
          </p:cNvPr>
          <p:cNvSpPr>
            <a:spLocks noGrp="1" noChangeArrowheads="1"/>
          </p:cNvSpPr>
          <p:nvPr>
            <p:ph type="body" idx="4294967295"/>
          </p:nvPr>
        </p:nvSpPr>
        <p:spPr/>
        <p:txBody>
          <a:bodyPr>
            <a:normAutofit lnSpcReduction="10000"/>
          </a:bodyPr>
          <a:lstStyle/>
          <a:p>
            <a:pPr eaLnBrk="1" hangingPunct="1">
              <a:lnSpc>
                <a:spcPct val="90000"/>
              </a:lnSpc>
            </a:pPr>
            <a:r>
              <a:rPr lang="en-US" altLang="ja-JP" sz="2800">
                <a:latin typeface="HGP創英角ﾎﾟｯﾌﾟ体" pitchFamily="50" charset="-128"/>
                <a:ea typeface="HGP創英角ﾎﾟｯﾌﾟ体" pitchFamily="50" charset="-128"/>
              </a:rPr>
              <a:t>A</a:t>
            </a:r>
            <a:r>
              <a:rPr lang="ja-JP" altLang="en-US" sz="2800">
                <a:latin typeface="HGP創英角ﾎﾟｯﾌﾟ体" pitchFamily="50" charset="-128"/>
                <a:ea typeface="HGP創英角ﾎﾟｯﾌﾟ体" pitchFamily="50" charset="-128"/>
              </a:rPr>
              <a:t>群</a:t>
            </a:r>
            <a:r>
              <a:rPr lang="en-US" altLang="ja-JP" sz="2800">
                <a:latin typeface="HGP創英角ﾎﾟｯﾌﾟ体" pitchFamily="50" charset="-128"/>
                <a:ea typeface="HGP創英角ﾎﾟｯﾌﾟ体" pitchFamily="50" charset="-128"/>
              </a:rPr>
              <a:t>β</a:t>
            </a:r>
            <a:r>
              <a:rPr lang="ja-JP" altLang="en-US" sz="2800">
                <a:latin typeface="HGP創英角ﾎﾟｯﾌﾟ体" pitchFamily="50" charset="-128"/>
                <a:ea typeface="HGP創英角ﾎﾟｯﾌﾟ体" pitchFamily="50" charset="-128"/>
              </a:rPr>
              <a:t>溶血性連鎖球菌の感染で発症</a:t>
            </a:r>
          </a:p>
          <a:p>
            <a:pPr eaLnBrk="1" hangingPunct="1">
              <a:lnSpc>
                <a:spcPct val="90000"/>
              </a:lnSpc>
            </a:pPr>
            <a:r>
              <a:rPr lang="ja-JP" altLang="en-US" sz="2800">
                <a:latin typeface="HGP創英角ﾎﾟｯﾌﾟ体" pitchFamily="50" charset="-128"/>
                <a:ea typeface="HGP創英角ﾎﾟｯﾌﾟ体" pitchFamily="50" charset="-128"/>
              </a:rPr>
              <a:t>感染の仕方には、飛沫感染と皮膚からの接触感染</a:t>
            </a:r>
          </a:p>
          <a:p>
            <a:pPr eaLnBrk="1" hangingPunct="1">
              <a:lnSpc>
                <a:spcPct val="90000"/>
              </a:lnSpc>
            </a:pPr>
            <a:r>
              <a:rPr lang="ja-JP" altLang="en-US" sz="2800">
                <a:latin typeface="HGP創英角ﾎﾟｯﾌﾟ体" pitchFamily="50" charset="-128"/>
                <a:ea typeface="HGP創英角ﾎﾟｯﾌﾟ体" pitchFamily="50" charset="-128"/>
              </a:rPr>
              <a:t>潜伏期はおおよそ</a:t>
            </a:r>
            <a:r>
              <a:rPr lang="en-US" altLang="ja-JP" sz="2800">
                <a:latin typeface="HGP創英角ﾎﾟｯﾌﾟ体" pitchFamily="50" charset="-128"/>
                <a:ea typeface="HGP創英角ﾎﾟｯﾌﾟ体" pitchFamily="50" charset="-128"/>
              </a:rPr>
              <a:t>2</a:t>
            </a:r>
            <a:r>
              <a:rPr lang="ja-JP" altLang="en-US" sz="2800">
                <a:latin typeface="HGP創英角ﾎﾟｯﾌﾟ体" pitchFamily="50" charset="-128"/>
                <a:ea typeface="HGP創英角ﾎﾟｯﾌﾟ体" pitchFamily="50" charset="-128"/>
              </a:rPr>
              <a:t>～</a:t>
            </a:r>
            <a:r>
              <a:rPr lang="en-US" altLang="ja-JP" sz="2800">
                <a:latin typeface="HGP創英角ﾎﾟｯﾌﾟ体" pitchFamily="50" charset="-128"/>
                <a:ea typeface="HGP創英角ﾎﾟｯﾌﾟ体" pitchFamily="50" charset="-128"/>
              </a:rPr>
              <a:t>5</a:t>
            </a:r>
            <a:r>
              <a:rPr lang="ja-JP" altLang="en-US" sz="2800">
                <a:latin typeface="HGP創英角ﾎﾟｯﾌﾟ体" pitchFamily="50" charset="-128"/>
                <a:ea typeface="HGP創英角ﾎﾟｯﾌﾟ体" pitchFamily="50" charset="-128"/>
              </a:rPr>
              <a:t>日</a:t>
            </a:r>
          </a:p>
          <a:p>
            <a:pPr eaLnBrk="1" hangingPunct="1">
              <a:lnSpc>
                <a:spcPct val="90000"/>
              </a:lnSpc>
            </a:pPr>
            <a:r>
              <a:rPr lang="ja-JP" altLang="en-US" sz="2800">
                <a:latin typeface="HGP創英角ﾎﾟｯﾌﾟ体" pitchFamily="50" charset="-128"/>
                <a:ea typeface="HGP創英角ﾎﾟｯﾌﾟ体" pitchFamily="50" charset="-128"/>
              </a:rPr>
              <a:t>　発熱（</a:t>
            </a:r>
            <a:r>
              <a:rPr lang="en-US" altLang="ja-JP" sz="2800">
                <a:latin typeface="HGP創英角ﾎﾟｯﾌﾟ体" pitchFamily="50" charset="-128"/>
                <a:ea typeface="HGP創英角ﾎﾟｯﾌﾟ体" pitchFamily="50" charset="-128"/>
              </a:rPr>
              <a:t>90</a:t>
            </a:r>
            <a:r>
              <a:rPr lang="ja-JP" altLang="en-US" sz="2800">
                <a:latin typeface="HGP創英角ﾎﾟｯﾌﾟ体" pitchFamily="50" charset="-128"/>
                <a:ea typeface="HGP創英角ﾎﾟｯﾌﾟ体" pitchFamily="50" charset="-128"/>
              </a:rPr>
              <a:t>％以上）、のどが痛い、のどが赤い、扁桃腺に白いものがつく。</a:t>
            </a:r>
          </a:p>
          <a:p>
            <a:pPr eaLnBrk="1" hangingPunct="1">
              <a:lnSpc>
                <a:spcPct val="90000"/>
              </a:lnSpc>
            </a:pPr>
            <a:r>
              <a:rPr lang="ja-JP" altLang="en-US" sz="2800">
                <a:latin typeface="HGP創英角ﾎﾟｯﾌﾟ体" pitchFamily="50" charset="-128"/>
                <a:ea typeface="HGP創英角ﾎﾟｯﾌﾟ体" pitchFamily="50" charset="-128"/>
              </a:rPr>
              <a:t>口蓋の点状紅斑・点状出血斑</a:t>
            </a:r>
          </a:p>
          <a:p>
            <a:pPr eaLnBrk="1" hangingPunct="1">
              <a:lnSpc>
                <a:spcPct val="90000"/>
              </a:lnSpc>
            </a:pPr>
            <a:r>
              <a:rPr lang="ja-JP" altLang="en-US" sz="2800">
                <a:latin typeface="HGP創英角ﾎﾟｯﾌﾟ体" pitchFamily="50" charset="-128"/>
                <a:ea typeface="HGP創英角ﾎﾟｯﾌﾟ体" pitchFamily="50" charset="-128"/>
              </a:rPr>
              <a:t>全身発疹、イチゴ舌、皮膚落屑</a:t>
            </a:r>
          </a:p>
          <a:p>
            <a:pPr eaLnBrk="1" hangingPunct="1">
              <a:lnSpc>
                <a:spcPct val="90000"/>
              </a:lnSpc>
            </a:pPr>
            <a:r>
              <a:rPr lang="ja-JP" altLang="en-US" sz="2800">
                <a:latin typeface="HGP創英角ﾎﾟｯﾌﾟ体" pitchFamily="50" charset="-128"/>
                <a:ea typeface="HGP創英角ﾎﾟｯﾌﾟ体" pitchFamily="50" charset="-128"/>
              </a:rPr>
              <a:t>急性腎炎、リウマチ熱の合併　　</a:t>
            </a:r>
          </a:p>
          <a:p>
            <a:pPr eaLnBrk="1" hangingPunct="1">
              <a:lnSpc>
                <a:spcPct val="90000"/>
              </a:lnSpc>
            </a:pPr>
            <a:r>
              <a:rPr lang="ja-JP" altLang="en-US" sz="2800">
                <a:latin typeface="HGP創英角ﾎﾟｯﾌﾟ体" pitchFamily="50" charset="-128"/>
                <a:ea typeface="HGP創英角ﾎﾟｯﾌﾟ体" pitchFamily="50" charset="-128"/>
              </a:rPr>
              <a:t>ペニシリン系、セフェム系抗生剤で治ります　</a:t>
            </a:r>
          </a:p>
        </p:txBody>
      </p:sp>
    </p:spTree>
    <p:extLst>
      <p:ext uri="{BB962C8B-B14F-4D97-AF65-F5344CB8AC3E}">
        <p14:creationId xmlns:p14="http://schemas.microsoft.com/office/powerpoint/2010/main" val="48526061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7" descr="20030505052748">
            <a:hlinkClick r:id="rId3"/>
            <a:extLst>
              <a:ext uri="{FF2B5EF4-FFF2-40B4-BE49-F238E27FC236}">
                <a16:creationId xmlns:a16="http://schemas.microsoft.com/office/drawing/2014/main" id="{C12D4F84-1419-5DDF-0A9B-F5527ED8D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549275"/>
            <a:ext cx="340836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9" descr="IMG_0064">
            <a:hlinkClick r:id="rId5"/>
            <a:extLst>
              <a:ext uri="{FF2B5EF4-FFF2-40B4-BE49-F238E27FC236}">
                <a16:creationId xmlns:a16="http://schemas.microsoft.com/office/drawing/2014/main" id="{30B6B830-9030-1CA1-DFCF-426028E1B0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726" y="549275"/>
            <a:ext cx="3382963"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1" descr="scarlet">
            <a:hlinkClick r:id="rId7"/>
            <a:extLst>
              <a:ext uri="{FF2B5EF4-FFF2-40B4-BE49-F238E27FC236}">
                <a16:creationId xmlns:a16="http://schemas.microsoft.com/office/drawing/2014/main" id="{09CC3A5E-C549-BC75-EF78-62760C9FAE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2314" y="3429000"/>
            <a:ext cx="239077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3" descr="ScarteFeverimg4941">
            <a:hlinkClick r:id="rId9"/>
            <a:extLst>
              <a:ext uri="{FF2B5EF4-FFF2-40B4-BE49-F238E27FC236}">
                <a16:creationId xmlns:a16="http://schemas.microsoft.com/office/drawing/2014/main" id="{2EDEEE8B-5E5B-AA87-D5ED-7615CE1502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2038" y="3429000"/>
            <a:ext cx="22034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5" descr="Streptoimg09311">
            <a:hlinkClick r:id="rId11"/>
            <a:extLst>
              <a:ext uri="{FF2B5EF4-FFF2-40B4-BE49-F238E27FC236}">
                <a16:creationId xmlns:a16="http://schemas.microsoft.com/office/drawing/2014/main" id="{F80C3592-365C-E62D-A41F-2BE2650E3B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08888" y="3429000"/>
            <a:ext cx="25971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484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idx="4294967295"/>
          </p:nvPr>
        </p:nvSpPr>
        <p:spPr/>
        <p:txBody>
          <a:bodyPr vert="horz" wrap="square" anchor="ctr" anchorCtr="0"/>
          <a:lstStyle/>
          <a:p>
            <a:r>
              <a:rPr lang="ja-JP" altLang="en-US">
                <a:latin typeface="HGS創英角ﾎﾟｯﾌﾟ体" panose="040B0A00000000000000" pitchFamily="2" charset="-128"/>
                <a:ea typeface="HGS創英角ﾎﾟｯﾌﾟ体" panose="040B0A00000000000000" pitchFamily="2" charset="-128"/>
              </a:rPr>
              <a:t>誤飲、誤嚥</a:t>
            </a:r>
          </a:p>
        </p:txBody>
      </p:sp>
      <p:sp>
        <p:nvSpPr>
          <p:cNvPr id="16387" name="コンテンツ プレースホルダー 2"/>
          <p:cNvSpPr>
            <a:spLocks noGrp="1"/>
          </p:cNvSpPr>
          <p:nvPr>
            <p:ph idx="1"/>
          </p:nvPr>
        </p:nvSpPr>
        <p:spPr>
          <a:xfrm>
            <a:off x="1739900" y="1524000"/>
            <a:ext cx="8748713" cy="4648200"/>
          </a:xfrm>
        </p:spPr>
        <p:txBody>
          <a:bodyPr vert="horz" wrap="square" anchor="t" anchorCtr="0"/>
          <a:lstStyle/>
          <a:p>
            <a:r>
              <a:rPr lang="zh-CN" altLang="en-US" dirty="0">
                <a:latin typeface="HGS創英角ﾎﾟｯﾌﾟ体" panose="040B0A00000000000000" pitchFamily="2" charset="-128"/>
                <a:ea typeface="HGS創英角ﾎﾟｯﾌﾟ体" panose="040B0A00000000000000" pitchFamily="2" charset="-128"/>
              </a:rPr>
              <a:t>たばこの誤飲⇒ニコチン中毒</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コインの誤飲</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ボタン電池の誤飲⇒液漏れによる穿孔</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磁石のおもちゃ⇒</a:t>
            </a:r>
            <a:r>
              <a:rPr lang="en-US" altLang="zh-CN" dirty="0">
                <a:latin typeface="HGS創英角ﾎﾟｯﾌﾟ体" panose="040B0A00000000000000" pitchFamily="2" charset="-128"/>
                <a:ea typeface="HGS創英角ﾎﾟｯﾌﾟ体" panose="040B0A00000000000000" pitchFamily="2" charset="-128"/>
              </a:rPr>
              <a:t>2</a:t>
            </a:r>
            <a:r>
              <a:rPr lang="ja-JP" altLang="zh-CN" dirty="0">
                <a:latin typeface="HGS創英角ﾎﾟｯﾌﾟ体" panose="040B0A00000000000000" pitchFamily="2" charset="-128"/>
                <a:ea typeface="HGS創英角ﾎﾟｯﾌﾟ体" panose="040B0A00000000000000" pitchFamily="2" charset="-128"/>
              </a:rPr>
              <a:t>箇所がひ</a:t>
            </a:r>
            <a:r>
              <a:rPr lang="zh-CN" altLang="en-US" dirty="0">
                <a:latin typeface="HGS創英角ﾎﾟｯﾌﾟ体" panose="040B0A00000000000000" pitchFamily="2" charset="-128"/>
                <a:ea typeface="HGS創英角ﾎﾟｯﾌﾟ体" panose="040B0A00000000000000" pitchFamily="2" charset="-128"/>
              </a:rPr>
              <a:t>っ付いて消化管の穿孔</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洗剤、消毒薬⇒毒性の確認</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大人の薬⇒量と毒性の確認</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ピーナッツやプチトマト⇒気道閉塞、窒息</a:t>
            </a:r>
            <a:endParaRPr lang="en-US" altLang="ja-JP" dirty="0">
              <a:latin typeface="HGS創英角ﾎﾟｯﾌﾟ体" panose="040B0A00000000000000" pitchFamily="2" charset="-128"/>
              <a:ea typeface="HGS創英角ﾎﾟｯﾌﾟ体" panose="040B0A00000000000000" pitchFamily="2" charset="-128"/>
            </a:endParaRPr>
          </a:p>
          <a:p>
            <a:endParaRPr lang="zh-CN" altLang="en-US" dirty="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0CBFFF-342F-C24F-11F1-F09D7494D3F0}"/>
              </a:ext>
            </a:extLst>
          </p:cNvPr>
          <p:cNvSpPr>
            <a:spLocks noGrp="1"/>
          </p:cNvSpPr>
          <p:nvPr>
            <p:ph type="ctrTitle"/>
          </p:nvPr>
        </p:nvSpPr>
        <p:spPr>
          <a:xfrm>
            <a:off x="1524000" y="470430"/>
            <a:ext cx="9144000" cy="884237"/>
          </a:xfrm>
        </p:spPr>
        <p:txBody>
          <a:bodyPr>
            <a:normAutofit fontScale="90000"/>
          </a:bodyPr>
          <a:lstStyle/>
          <a:p>
            <a:r>
              <a:rPr kumimoji="1" lang="en-US" altLang="ja-JP" dirty="0">
                <a:solidFill>
                  <a:srgbClr val="0070C0"/>
                </a:solidFill>
                <a:latin typeface="HGP創英角ﾎﾟｯﾌﾟ体" panose="040B0A00000000000000" pitchFamily="50" charset="-128"/>
                <a:ea typeface="HGP創英角ﾎﾟｯﾌﾟ体" panose="040B0A00000000000000" pitchFamily="50" charset="-128"/>
              </a:rPr>
              <a:t>RS</a:t>
            </a:r>
            <a:r>
              <a:rPr kumimoji="1" lang="ja-JP" altLang="en-US" dirty="0">
                <a:solidFill>
                  <a:srgbClr val="0070C0"/>
                </a:solidFill>
                <a:latin typeface="HGP創英角ﾎﾟｯﾌﾟ体" panose="040B0A00000000000000" pitchFamily="50" charset="-128"/>
                <a:ea typeface="HGP創英角ﾎﾟｯﾌﾟ体" panose="040B0A00000000000000" pitchFamily="50" charset="-128"/>
              </a:rPr>
              <a:t>ウイルス感染症</a:t>
            </a:r>
          </a:p>
        </p:txBody>
      </p:sp>
      <p:sp>
        <p:nvSpPr>
          <p:cNvPr id="3" name="字幕 2">
            <a:extLst>
              <a:ext uri="{FF2B5EF4-FFF2-40B4-BE49-F238E27FC236}">
                <a16:creationId xmlns:a16="http://schemas.microsoft.com/office/drawing/2014/main" id="{E68B2C39-0B91-0A0A-EDF4-FFB4ECA68907}"/>
              </a:ext>
            </a:extLst>
          </p:cNvPr>
          <p:cNvSpPr>
            <a:spLocks noGrp="1"/>
          </p:cNvSpPr>
          <p:nvPr>
            <p:ph type="subTitle" idx="1"/>
          </p:nvPr>
        </p:nvSpPr>
        <p:spPr>
          <a:xfrm>
            <a:off x="1608667" y="1430867"/>
            <a:ext cx="9304866" cy="5156200"/>
          </a:xfrm>
        </p:spPr>
        <p:txBody>
          <a:bodyPr>
            <a:normAutofit/>
          </a:bodyPr>
          <a:lstStyle/>
          <a:p>
            <a:pPr algn="l" fontAlgn="base"/>
            <a:r>
              <a:rPr lang="ja-JP" altLang="ja-JP" dirty="0">
                <a:latin typeface="HGP創英角ﾎﾟｯﾌﾟ体" panose="040B0A00000000000000" pitchFamily="50" charset="-128"/>
                <a:ea typeface="HGP創英角ﾎﾟｯﾌﾟ体" panose="040B0A00000000000000" pitchFamily="50" charset="-128"/>
              </a:rPr>
              <a:t>RSウイルス感染症とは、RSウイルスによって引き起こされる呼吸器の病気です。</a:t>
            </a:r>
          </a:p>
          <a:p>
            <a:pPr algn="l" fontAlgn="base"/>
            <a:r>
              <a:rPr lang="ja-JP" altLang="ja-JP" dirty="0">
                <a:latin typeface="HGP創英角ﾎﾟｯﾌﾟ体" panose="040B0A00000000000000" pitchFamily="50" charset="-128"/>
                <a:ea typeface="HGP創英角ﾎﾟｯﾌﾟ体" panose="040B0A00000000000000" pitchFamily="50" charset="-128"/>
              </a:rPr>
              <a:t>RSウイルスはヒトからヒトに感染</a:t>
            </a:r>
            <a:r>
              <a:rPr lang="ja-JP" altLang="en-US" dirty="0">
                <a:latin typeface="HGP創英角ﾎﾟｯﾌﾟ体" panose="040B0A00000000000000" pitchFamily="50" charset="-128"/>
                <a:ea typeface="HGP創英角ﾎﾟｯﾌﾟ体" panose="040B0A00000000000000" pitchFamily="50" charset="-128"/>
              </a:rPr>
              <a:t>し</a:t>
            </a:r>
            <a:r>
              <a:rPr lang="ja-JP" altLang="ja-JP" dirty="0">
                <a:latin typeface="HGP創英角ﾎﾟｯﾌﾟ体" panose="040B0A00000000000000" pitchFamily="50" charset="-128"/>
                <a:ea typeface="HGP創英角ﾎﾟｯﾌﾟ体" panose="040B0A00000000000000" pitchFamily="50" charset="-128"/>
              </a:rPr>
              <a:t>、感染者の咳やくしゃみを吸い込んだり（飛沫感染）、ウイルスが付着した手指や物品を介したり（接触感染）することで鼻や口から入り込み、上気道から肺に感染します。</a:t>
            </a:r>
            <a:endParaRPr lang="en-US" altLang="ja-JP" dirty="0">
              <a:latin typeface="HGP創英角ﾎﾟｯﾌﾟ体" panose="040B0A00000000000000" pitchFamily="50" charset="-128"/>
              <a:ea typeface="HGP創英角ﾎﾟｯﾌﾟ体" panose="040B0A00000000000000" pitchFamily="50" charset="-128"/>
            </a:endParaRPr>
          </a:p>
          <a:p>
            <a:pPr algn="l" fontAlgn="base"/>
            <a:r>
              <a:rPr lang="ja-JP" altLang="ja-JP" dirty="0">
                <a:latin typeface="HGP創英角ﾎﾟｯﾌﾟ体" panose="040B0A00000000000000" pitchFamily="50" charset="-128"/>
                <a:ea typeface="HGP創英角ﾎﾟｯﾌﾟ体" panose="040B0A00000000000000" pitchFamily="50" charset="-128"/>
              </a:rPr>
              <a:t>感染すると、発熱、鼻水や咳などの上気道症状がみられます。</a:t>
            </a:r>
            <a:endParaRPr lang="en-US" altLang="ja-JP" dirty="0">
              <a:latin typeface="HGP創英角ﾎﾟｯﾌﾟ体" panose="040B0A00000000000000" pitchFamily="50" charset="-128"/>
              <a:ea typeface="HGP創英角ﾎﾟｯﾌﾟ体" panose="040B0A00000000000000" pitchFamily="50" charset="-128"/>
            </a:endParaRPr>
          </a:p>
          <a:p>
            <a:pPr algn="l" fontAlgn="base"/>
            <a:r>
              <a:rPr lang="ja-JP" altLang="ja-JP" dirty="0">
                <a:latin typeface="HGP創英角ﾎﾟｯﾌﾟ体" panose="040B0A00000000000000" pitchFamily="50" charset="-128"/>
                <a:ea typeface="HGP創英角ﾎﾟｯﾌﾟ体" panose="040B0A00000000000000" pitchFamily="50" charset="-128"/>
              </a:rPr>
              <a:t>多くは軽症で済みますが、場合によっては肺に向かって感染が広がり、</a:t>
            </a:r>
            <a:r>
              <a:rPr lang="ja-JP" altLang="en-US" dirty="0">
                <a:solidFill>
                  <a:srgbClr val="002060"/>
                </a:solidFill>
                <a:latin typeface="HGP創英角ﾎﾟｯﾌﾟ体" panose="040B0A00000000000000" pitchFamily="50" charset="-128"/>
                <a:ea typeface="HGP創英角ﾎﾟｯﾌﾟ体" panose="040B0A00000000000000" pitchFamily="50" charset="-128"/>
              </a:rPr>
              <a:t>細気管支炎や肺炎</a:t>
            </a:r>
            <a:r>
              <a:rPr lang="ja-JP" altLang="ja-JP" dirty="0">
                <a:latin typeface="HGP創英角ﾎﾟｯﾌﾟ体" panose="040B0A00000000000000" pitchFamily="50" charset="-128"/>
                <a:ea typeface="HGP創英角ﾎﾟｯﾌﾟ体" panose="040B0A00000000000000" pitchFamily="50" charset="-128"/>
              </a:rPr>
              <a:t>を発症することがあります。</a:t>
            </a:r>
          </a:p>
          <a:p>
            <a:pPr algn="l" fontAlgn="base"/>
            <a:r>
              <a:rPr lang="ja-JP" altLang="ja-JP" dirty="0">
                <a:latin typeface="HGP創英角ﾎﾟｯﾌﾟ体" panose="040B0A00000000000000" pitchFamily="50" charset="-128"/>
                <a:ea typeface="HGP創英角ﾎﾟｯﾌﾟ体" panose="040B0A00000000000000" pitchFamily="50" charset="-128"/>
              </a:rPr>
              <a:t>RSウイルスはごく一般的なウイルスです</a:t>
            </a:r>
            <a:r>
              <a:rPr lang="ja-JP" altLang="en-US" dirty="0">
                <a:latin typeface="HGP創英角ﾎﾟｯﾌﾟ体" panose="040B0A00000000000000" pitchFamily="50" charset="-128"/>
                <a:ea typeface="HGP創英角ﾎﾟｯﾌﾟ体" panose="040B0A00000000000000" pitchFamily="50" charset="-128"/>
              </a:rPr>
              <a:t>、</a:t>
            </a:r>
            <a:r>
              <a:rPr lang="ja-JP" altLang="ja-JP" dirty="0">
                <a:latin typeface="HGP創英角ﾎﾟｯﾌﾟ体" panose="040B0A00000000000000" pitchFamily="50" charset="-128"/>
                <a:ea typeface="HGP創英角ﾎﾟｯﾌﾟ体" panose="040B0A00000000000000" pitchFamily="50" charset="-128"/>
              </a:rPr>
              <a:t>2歳までにほとんどの子どもが初感染するといわれており、大人になっても再感染を繰り返すことがあります。</a:t>
            </a:r>
            <a:endParaRPr lang="en-US" altLang="ja-JP" dirty="0">
              <a:latin typeface="HGP創英角ﾎﾟｯﾌﾟ体" panose="040B0A00000000000000" pitchFamily="50" charset="-128"/>
              <a:ea typeface="HGP創英角ﾎﾟｯﾌﾟ体" panose="040B0A00000000000000" pitchFamily="50" charset="-128"/>
            </a:endParaRPr>
          </a:p>
          <a:p>
            <a:pPr algn="l" fontAlgn="base"/>
            <a:r>
              <a:rPr lang="ja-JP" altLang="ja-JP" dirty="0">
                <a:latin typeface="HGP創英角ﾎﾟｯﾌﾟ体" panose="040B0A00000000000000" pitchFamily="50" charset="-128"/>
                <a:ea typeface="HGP創英角ﾎﾟｯﾌﾟ体" panose="040B0A00000000000000" pitchFamily="50" charset="-128"/>
              </a:rPr>
              <a:t>初感染時には症状が重くなりやすく、特に乳児期早期の子どもや、基礎疾患がある子どもなどは重症化しやすいため注意が必要です。</a:t>
            </a:r>
          </a:p>
          <a:p>
            <a:endParaRPr kumimoji="1" lang="ja-JP" altLang="en-US"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920130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2D860-87AF-812B-9734-A26A2F3BC0BA}"/>
              </a:ext>
            </a:extLst>
          </p:cNvPr>
          <p:cNvSpPr>
            <a:spLocks noGrp="1"/>
          </p:cNvSpPr>
          <p:nvPr>
            <p:ph type="title"/>
          </p:nvPr>
        </p:nvSpPr>
        <p:spPr/>
        <p:txBody>
          <a:bodyPr/>
          <a:lstStyle/>
          <a:p>
            <a:r>
              <a:rPr kumimoji="1" lang="en-US" altLang="ja-JP" dirty="0">
                <a:solidFill>
                  <a:srgbClr val="0070C0"/>
                </a:solidFill>
                <a:latin typeface="HGP創英角ﾎﾟｯﾌﾟ体" panose="040B0A00000000000000" pitchFamily="50" charset="-128"/>
                <a:ea typeface="HGP創英角ﾎﾟｯﾌﾟ体" panose="040B0A00000000000000" pitchFamily="50" charset="-128"/>
              </a:rPr>
              <a:t>RS</a:t>
            </a:r>
            <a:r>
              <a:rPr kumimoji="1" lang="ja-JP" altLang="en-US" dirty="0">
                <a:solidFill>
                  <a:srgbClr val="0070C0"/>
                </a:solidFill>
                <a:latin typeface="HGP創英角ﾎﾟｯﾌﾟ体" panose="040B0A00000000000000" pitchFamily="50" charset="-128"/>
                <a:ea typeface="HGP創英角ﾎﾟｯﾌﾟ体" panose="040B0A00000000000000" pitchFamily="50" charset="-128"/>
              </a:rPr>
              <a:t>ウイルス感染症の予防</a:t>
            </a:r>
          </a:p>
        </p:txBody>
      </p:sp>
      <p:sp>
        <p:nvSpPr>
          <p:cNvPr id="3" name="コンテンツ プレースホルダー 2">
            <a:extLst>
              <a:ext uri="{FF2B5EF4-FFF2-40B4-BE49-F238E27FC236}">
                <a16:creationId xmlns:a16="http://schemas.microsoft.com/office/drawing/2014/main" id="{C47567E8-520D-D401-5997-151469DD1B31}"/>
              </a:ext>
            </a:extLst>
          </p:cNvPr>
          <p:cNvSpPr>
            <a:spLocks noGrp="1"/>
          </p:cNvSpPr>
          <p:nvPr>
            <p:ph idx="1"/>
          </p:nvPr>
        </p:nvSpPr>
        <p:spPr/>
        <p:txBody>
          <a:bodyPr/>
          <a:lstStyle/>
          <a:p>
            <a:r>
              <a:rPr lang="ja-JP" altLang="ja-JP" dirty="0">
                <a:latin typeface="HGP創英角ﾎﾟｯﾌﾟ体" panose="040B0A00000000000000" pitchFamily="50" charset="-128"/>
                <a:ea typeface="HGP創英角ﾎﾟｯﾌﾟ体" panose="040B0A00000000000000" pitchFamily="50" charset="-128"/>
              </a:rPr>
              <a:t>RSウイルスの感染を防ぐためには、マスクの着用や手洗い、子どもが日常的に触れる物品のこまめな消毒、人混みを避けるなどの基本的な感染予防対策が重要</a:t>
            </a:r>
            <a:endParaRPr lang="en-US" altLang="ja-JP" dirty="0">
              <a:latin typeface="HGP創英角ﾎﾟｯﾌﾟ体" panose="040B0A00000000000000" pitchFamily="50" charset="-128"/>
              <a:ea typeface="HGP創英角ﾎﾟｯﾌﾟ体" panose="040B0A00000000000000" pitchFamily="50" charset="-128"/>
            </a:endParaRPr>
          </a:p>
          <a:p>
            <a:r>
              <a:rPr kumimoji="1" lang="ja-JP" altLang="en-US" dirty="0">
                <a:latin typeface="HGP創英角ﾎﾟｯﾌﾟ体" panose="040B0A00000000000000" pitchFamily="50" charset="-128"/>
                <a:ea typeface="HGP創英角ﾎﾟｯﾌﾟ体" panose="040B0A00000000000000" pitchFamily="50" charset="-128"/>
              </a:rPr>
              <a:t>妊婦へのワクチン（アブリスボ）</a:t>
            </a:r>
            <a:r>
              <a:rPr kumimoji="1" lang="en-US" altLang="ja-JP" dirty="0">
                <a:latin typeface="HGP創英角ﾎﾟｯﾌﾟ体" panose="040B0A00000000000000" pitchFamily="50" charset="-128"/>
                <a:ea typeface="HGP創英角ﾎﾟｯﾌﾟ体" panose="040B0A00000000000000" pitchFamily="50" charset="-128"/>
              </a:rPr>
              <a:t>--</a:t>
            </a:r>
            <a:r>
              <a:rPr kumimoji="1" lang="ja-JP" altLang="en-US" dirty="0">
                <a:latin typeface="HGP創英角ﾎﾟｯﾌﾟ体" panose="040B0A00000000000000" pitchFamily="50" charset="-128"/>
                <a:ea typeface="HGP創英角ﾎﾟｯﾌﾟ体" panose="040B0A00000000000000" pitchFamily="50" charset="-128"/>
              </a:rPr>
              <a:t>妊娠３２～３６</a:t>
            </a:r>
            <a:r>
              <a:rPr kumimoji="1" lang="en-US" altLang="ja-JP" dirty="0">
                <a:latin typeface="HGP創英角ﾎﾟｯﾌﾟ体" panose="040B0A00000000000000" pitchFamily="50" charset="-128"/>
                <a:ea typeface="HGP創英角ﾎﾟｯﾌﾟ体" panose="040B0A00000000000000" pitchFamily="50" charset="-128"/>
              </a:rPr>
              <a:t>W</a:t>
            </a:r>
          </a:p>
          <a:p>
            <a:r>
              <a:rPr lang="ja-JP" altLang="en-US" dirty="0">
                <a:latin typeface="HGP創英角ﾎﾟｯﾌﾟ体" panose="040B0A00000000000000" pitchFamily="50" charset="-128"/>
                <a:ea typeface="HGP創英角ﾎﾟｯﾌﾟ体" panose="040B0A00000000000000" pitchFamily="50" charset="-128"/>
              </a:rPr>
              <a:t>生後からの免疫製剤　（ベイフォータス、シナジス）</a:t>
            </a:r>
            <a:endParaRPr lang="en-US" altLang="ja-JP" dirty="0">
              <a:latin typeface="HGP創英角ﾎﾟｯﾌﾟ体" panose="040B0A00000000000000" pitchFamily="50" charset="-128"/>
              <a:ea typeface="HGP創英角ﾎﾟｯﾌﾟ体" panose="040B0A00000000000000" pitchFamily="50" charset="-128"/>
            </a:endParaRPr>
          </a:p>
          <a:p>
            <a:r>
              <a:rPr kumimoji="1" lang="en-US" altLang="ja-JP" dirty="0">
                <a:latin typeface="HGP創英角ﾎﾟｯﾌﾟ体" panose="040B0A00000000000000" pitchFamily="50" charset="-128"/>
                <a:ea typeface="HGP創英角ﾎﾟｯﾌﾟ体" panose="040B0A00000000000000" pitchFamily="50" charset="-128"/>
              </a:rPr>
              <a:t>60</a:t>
            </a:r>
            <a:r>
              <a:rPr kumimoji="1" lang="ja-JP" altLang="en-US" dirty="0">
                <a:latin typeface="HGP創英角ﾎﾟｯﾌﾟ体" panose="040B0A00000000000000" pitchFamily="50" charset="-128"/>
                <a:ea typeface="HGP創英角ﾎﾟｯﾌﾟ体" panose="040B0A00000000000000" pitchFamily="50" charset="-128"/>
              </a:rPr>
              <a:t>歳以上の高齢者の肺炎予防としてのワクチン</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　　　　　　　　　</a:t>
            </a:r>
            <a:r>
              <a:rPr kumimoji="1" lang="ja-JP" altLang="en-US" dirty="0">
                <a:latin typeface="HGP創英角ﾎﾟｯﾌﾟ体" panose="040B0A00000000000000" pitchFamily="50" charset="-128"/>
                <a:ea typeface="HGP創英角ﾎﾟｯﾌﾟ体" panose="040B0A00000000000000" pitchFamily="50" charset="-128"/>
              </a:rPr>
              <a:t>（アブリスボ、アレックスビー）</a:t>
            </a:r>
          </a:p>
        </p:txBody>
      </p:sp>
    </p:spTree>
    <p:extLst>
      <p:ext uri="{BB962C8B-B14F-4D97-AF65-F5344CB8AC3E}">
        <p14:creationId xmlns:p14="http://schemas.microsoft.com/office/powerpoint/2010/main" val="1288090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58FC5B-7418-49C3-7A6E-B559A28E18DA}"/>
              </a:ext>
            </a:extLst>
          </p:cNvPr>
          <p:cNvSpPr>
            <a:spLocks noGrp="1"/>
          </p:cNvSpPr>
          <p:nvPr>
            <p:ph type="title"/>
          </p:nvPr>
        </p:nvSpPr>
        <p:spPr>
          <a:xfrm>
            <a:off x="838200" y="130629"/>
            <a:ext cx="10515600" cy="1118507"/>
          </a:xfrm>
        </p:spPr>
        <p:txBody>
          <a:bodyPr>
            <a:normAutofit/>
          </a:bodyPr>
          <a:lstStyle/>
          <a:p>
            <a:r>
              <a:rPr kumimoji="1" lang="ja-JP" altLang="en-US" sz="4800" dirty="0">
                <a:solidFill>
                  <a:srgbClr val="0070C0"/>
                </a:solidFill>
                <a:latin typeface="HGP創英角ﾎﾟｯﾌﾟ体" panose="040B0A00000000000000" pitchFamily="50" charset="-128"/>
                <a:ea typeface="HGP創英角ﾎﾟｯﾌﾟ体" panose="040B0A00000000000000" pitchFamily="50" charset="-128"/>
              </a:rPr>
              <a:t>ヒトメタニューモウイルス感染症</a:t>
            </a:r>
          </a:p>
        </p:txBody>
      </p:sp>
      <p:sp>
        <p:nvSpPr>
          <p:cNvPr id="3" name="コンテンツ プレースホルダー 2">
            <a:extLst>
              <a:ext uri="{FF2B5EF4-FFF2-40B4-BE49-F238E27FC236}">
                <a16:creationId xmlns:a16="http://schemas.microsoft.com/office/drawing/2014/main" id="{A87829F2-FBBB-E146-0500-C96417E7FF46}"/>
              </a:ext>
            </a:extLst>
          </p:cNvPr>
          <p:cNvSpPr>
            <a:spLocks noGrp="1"/>
          </p:cNvSpPr>
          <p:nvPr>
            <p:ph idx="1"/>
          </p:nvPr>
        </p:nvSpPr>
        <p:spPr>
          <a:xfrm>
            <a:off x="838200" y="1453242"/>
            <a:ext cx="10515600" cy="5404757"/>
          </a:xfrm>
        </p:spPr>
        <p:txBody>
          <a:bodyPr>
            <a:normAutofit lnSpcReduction="10000"/>
          </a:bodyPr>
          <a:lstStyle/>
          <a:p>
            <a:r>
              <a:rPr lang="ja-JP" altLang="ja-JP" dirty="0">
                <a:latin typeface="HGP創英角ﾎﾟｯﾌﾟ体" panose="040B0A00000000000000" pitchFamily="50" charset="-128"/>
                <a:ea typeface="HGP創英角ﾎﾟｯﾌﾟ体" panose="040B0A00000000000000" pitchFamily="50" charset="-128"/>
              </a:rPr>
              <a:t>ヒトメタニューモウイルス（hMPV）は2001年にオランダで発見された比較的新しいウイルスですが、実際には数十年前から存在していたと考えられています。</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ja-JP" dirty="0">
                <a:latin typeface="HGP創英角ﾎﾟｯﾌﾟ体" panose="040B0A00000000000000" pitchFamily="50" charset="-128"/>
                <a:ea typeface="HGP創英角ﾎﾟｯﾌﾟ体" panose="040B0A00000000000000" pitchFamily="50" charset="-128"/>
              </a:rPr>
              <a:t>主に呼吸器に感染し、鼻水、咳、発熱などの症状を引き起こします</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ja-JP" dirty="0">
                <a:latin typeface="HGP創英角ﾎﾟｯﾌﾟ体" panose="040B0A00000000000000" pitchFamily="50" charset="-128"/>
                <a:ea typeface="HGP創英角ﾎﾟｯﾌﾟ体" panose="040B0A00000000000000" pitchFamily="50" charset="-128"/>
              </a:rPr>
              <a:t>成人では軽症で済むことが多いが、乳幼児や高齢者、免疫力が低下している人では重症化することがあ</a:t>
            </a:r>
            <a:r>
              <a:rPr lang="ja-JP" altLang="en-US" dirty="0">
                <a:latin typeface="HGP創英角ﾎﾟｯﾌﾟ体" panose="040B0A00000000000000" pitchFamily="50" charset="-128"/>
                <a:ea typeface="HGP創英角ﾎﾟｯﾌﾟ体" panose="040B0A00000000000000" pitchFamily="50" charset="-128"/>
              </a:rPr>
              <a:t>る。</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ja-JP" dirty="0">
                <a:latin typeface="HGP創英角ﾎﾟｯﾌﾟ体" panose="040B0A00000000000000" pitchFamily="50" charset="-128"/>
                <a:ea typeface="HGP創英角ﾎﾟｯﾌﾟ体" panose="040B0A00000000000000" pitchFamily="50" charset="-128"/>
              </a:rPr>
              <a:t>咳やくしゃみによる飛沫感染</a:t>
            </a:r>
          </a:p>
          <a:p>
            <a:r>
              <a:rPr lang="ja-JP" altLang="ja-JP" dirty="0">
                <a:latin typeface="HGP創英角ﾎﾟｯﾌﾟ体" panose="040B0A00000000000000" pitchFamily="50" charset="-128"/>
                <a:ea typeface="HGP創英角ﾎﾟｯﾌﾟ体" panose="040B0A00000000000000" pitchFamily="50" charset="-128"/>
              </a:rPr>
              <a:t>ウイルスが付着した手や物（タオル、家具など）との接触感染</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ja-JP" dirty="0">
                <a:latin typeface="HGP創英角ﾎﾟｯﾌﾟ体" panose="040B0A00000000000000" pitchFamily="50" charset="-128"/>
                <a:ea typeface="HGP創英角ﾎﾟｯﾌﾟ体" panose="040B0A00000000000000" pitchFamily="50" charset="-128"/>
              </a:rPr>
              <a:t>保育園や幼稚園、家庭内での集団感染が起こりやすく、感染力は非常に強い</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潜伏期間は</a:t>
            </a:r>
            <a:r>
              <a:rPr lang="en-US" altLang="ja-JP" dirty="0">
                <a:latin typeface="HGP創英角ﾎﾟｯﾌﾟ体" panose="040B0A00000000000000" pitchFamily="50" charset="-128"/>
                <a:ea typeface="HGP創英角ﾎﾟｯﾌﾟ体" panose="040B0A00000000000000" pitchFamily="50" charset="-128"/>
              </a:rPr>
              <a:t>3</a:t>
            </a:r>
            <a:r>
              <a:rPr lang="ja-JP" altLang="en-US" dirty="0">
                <a:latin typeface="HGP創英角ﾎﾟｯﾌﾟ体" panose="040B0A00000000000000" pitchFamily="50" charset="-128"/>
                <a:ea typeface="HGP創英角ﾎﾟｯﾌﾟ体" panose="040B0A00000000000000" pitchFamily="50" charset="-128"/>
              </a:rPr>
              <a:t>～</a:t>
            </a:r>
            <a:r>
              <a:rPr lang="en-US" altLang="ja-JP" dirty="0">
                <a:latin typeface="HGP創英角ﾎﾟｯﾌﾟ体" panose="040B0A00000000000000" pitchFamily="50" charset="-128"/>
                <a:ea typeface="HGP創英角ﾎﾟｯﾌﾟ体" panose="040B0A00000000000000" pitchFamily="50" charset="-128"/>
              </a:rPr>
              <a:t>7</a:t>
            </a:r>
            <a:r>
              <a:rPr lang="ja-JP" altLang="en-US" dirty="0">
                <a:latin typeface="HGP創英角ﾎﾟｯﾌﾟ体" panose="040B0A00000000000000" pitchFamily="50" charset="-128"/>
                <a:ea typeface="HGP創英角ﾎﾟｯﾌﾟ体" panose="040B0A00000000000000" pitchFamily="50" charset="-128"/>
              </a:rPr>
              <a:t>日</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予防するワクチンはない</a:t>
            </a:r>
            <a:endParaRPr lang="ja-JP" altLang="ja-JP"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07728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237939-FA5E-E8FC-97BA-AAFED63180D9}"/>
              </a:ext>
            </a:extLst>
          </p:cNvPr>
          <p:cNvSpPr>
            <a:spLocks noGrp="1"/>
          </p:cNvSpPr>
          <p:nvPr>
            <p:ph type="title"/>
          </p:nvPr>
        </p:nvSpPr>
        <p:spPr>
          <a:xfrm>
            <a:off x="454478" y="266549"/>
            <a:ext cx="10515600" cy="1325563"/>
          </a:xfrm>
        </p:spPr>
        <p:txBody>
          <a:bodyPr>
            <a:normAutofit/>
          </a:bodyPr>
          <a:lstStyle/>
          <a:p>
            <a:pPr algn="ctr"/>
            <a:r>
              <a:rPr kumimoji="1" lang="ja-JP" altLang="en-US" sz="5400" dirty="0">
                <a:solidFill>
                  <a:srgbClr val="0070C0"/>
                </a:solidFill>
                <a:latin typeface="HGP創英角ﾎﾟｯﾌﾟ体" panose="040B0A00000000000000" pitchFamily="50" charset="-128"/>
                <a:ea typeface="HGP創英角ﾎﾟｯﾌﾟ体" panose="040B0A00000000000000" pitchFamily="50" charset="-128"/>
              </a:rPr>
              <a:t>マイコプラズマ肺炎</a:t>
            </a:r>
          </a:p>
        </p:txBody>
      </p:sp>
      <p:sp>
        <p:nvSpPr>
          <p:cNvPr id="3" name="コンテンツ プレースホルダー 2">
            <a:extLst>
              <a:ext uri="{FF2B5EF4-FFF2-40B4-BE49-F238E27FC236}">
                <a16:creationId xmlns:a16="http://schemas.microsoft.com/office/drawing/2014/main" id="{A1D98E74-D208-74DF-B955-4BB75BF3AFED}"/>
              </a:ext>
            </a:extLst>
          </p:cNvPr>
          <p:cNvSpPr>
            <a:spLocks noGrp="1"/>
          </p:cNvSpPr>
          <p:nvPr>
            <p:ph idx="1"/>
          </p:nvPr>
        </p:nvSpPr>
        <p:spPr>
          <a:xfrm>
            <a:off x="838200" y="1825625"/>
            <a:ext cx="10515600" cy="4820708"/>
          </a:xfrm>
        </p:spPr>
        <p:txBody>
          <a:bodyPr>
            <a:normAutofit/>
          </a:bodyPr>
          <a:lstStyle/>
          <a:p>
            <a:r>
              <a:rPr lang="ja-JP" altLang="ja-JP" dirty="0">
                <a:latin typeface="HGP創英角ﾎﾟｯﾌﾟ体" panose="040B0A00000000000000" pitchFamily="50" charset="-128"/>
                <a:ea typeface="HGP創英角ﾎﾟｯﾌﾟ体" panose="040B0A00000000000000" pitchFamily="50" charset="-128"/>
              </a:rPr>
              <a:t>マイコプラズマ肺炎は、肺炎マイコプラズマ（Mycoplasma pneumoniae）という細菌によって引き起こされます。</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ja-JP" dirty="0">
                <a:latin typeface="HGP創英角ﾎﾟｯﾌﾟ体" panose="040B0A00000000000000" pitchFamily="50" charset="-128"/>
                <a:ea typeface="HGP創英角ﾎﾟｯﾌﾟ体" panose="040B0A00000000000000" pitchFamily="50" charset="-128"/>
              </a:rPr>
              <a:t>細胞壁を持たない特殊な細菌で、飛沫感染や接触感染によって広がります。</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ja-JP" dirty="0">
                <a:latin typeface="HGP創英角ﾎﾟｯﾌﾟ体" panose="040B0A00000000000000" pitchFamily="50" charset="-128"/>
                <a:ea typeface="HGP創英角ﾎﾟｯﾌﾟ体" panose="040B0A00000000000000" pitchFamily="50" charset="-128"/>
              </a:rPr>
              <a:t>感染者の咳やくしゃみの飛沫を吸い込む、あるいはドアノブなどを介して手から口や鼻に入ることで感染することがあります。</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ja-JP" dirty="0">
                <a:latin typeface="HGP創英角ﾎﾟｯﾌﾟ体" panose="040B0A00000000000000" pitchFamily="50" charset="-128"/>
                <a:ea typeface="HGP創英角ﾎﾟｯﾌﾟ体" panose="040B0A00000000000000" pitchFamily="50" charset="-128"/>
              </a:rPr>
              <a:t>家庭内や学校、職場など閉鎖的な空間での感染拡大が起こりやす</a:t>
            </a:r>
            <a:r>
              <a:rPr lang="ja-JP" altLang="en-US" dirty="0">
                <a:latin typeface="HGP創英角ﾎﾟｯﾌﾟ体" panose="040B0A00000000000000" pitchFamily="50" charset="-128"/>
                <a:ea typeface="HGP創英角ﾎﾟｯﾌﾟ体" panose="040B0A00000000000000" pitchFamily="50" charset="-128"/>
              </a:rPr>
              <a:t>く、</a:t>
            </a:r>
            <a:r>
              <a:rPr lang="ja-JP" altLang="ja-JP" dirty="0">
                <a:latin typeface="HGP創英角ﾎﾟｯﾌﾟ体" panose="040B0A00000000000000" pitchFamily="50" charset="-128"/>
                <a:ea typeface="HGP創英角ﾎﾟｯﾌﾟ体" panose="040B0A00000000000000" pitchFamily="50" charset="-128"/>
              </a:rPr>
              <a:t>潜伏期間は通常2〜3週間</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ja-JP" dirty="0">
                <a:latin typeface="HGP創英角ﾎﾟｯﾌﾟ体" panose="040B0A00000000000000" pitchFamily="50" charset="-128"/>
                <a:ea typeface="HGP創英角ﾎﾟｯﾌﾟ体" panose="040B0A00000000000000" pitchFamily="50" charset="-128"/>
              </a:rPr>
              <a:t>感染してから症状が出るまで時間がかかるため、感染源の特定が難しい場合があります</a:t>
            </a:r>
            <a:endParaRPr kumimoji="1" lang="ja-JP" altLang="en-US"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918436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3CA84A9-EC7F-1610-1B58-0F42EE1B928D}"/>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風　疹　（三日はしか）</a:t>
            </a:r>
          </a:p>
        </p:txBody>
      </p:sp>
      <p:sp>
        <p:nvSpPr>
          <p:cNvPr id="73731" name="Rectangle 3">
            <a:extLst>
              <a:ext uri="{FF2B5EF4-FFF2-40B4-BE49-F238E27FC236}">
                <a16:creationId xmlns:a16="http://schemas.microsoft.com/office/drawing/2014/main" id="{0920A9E9-4FB3-315C-5027-FE53EF8BF0D5}"/>
              </a:ext>
            </a:extLst>
          </p:cNvPr>
          <p:cNvSpPr>
            <a:spLocks noGrp="1" noChangeArrowheads="1"/>
          </p:cNvSpPr>
          <p:nvPr>
            <p:ph type="body" idx="4294967295"/>
          </p:nvPr>
        </p:nvSpPr>
        <p:spPr/>
        <p:txBody>
          <a:bodyPr/>
          <a:lstStyle/>
          <a:p>
            <a:pPr eaLnBrk="1" hangingPunct="1"/>
            <a:r>
              <a:rPr lang="ja-JP" altLang="ja-JP">
                <a:latin typeface="HG創英角ﾎﾟｯﾌﾟ体" pitchFamily="49" charset="-128"/>
                <a:ea typeface="HG創英角ﾎﾟｯﾌﾟ体" pitchFamily="49" charset="-128"/>
              </a:rPr>
              <a:t>風疹ウイルスの感染で発症</a:t>
            </a:r>
          </a:p>
          <a:p>
            <a:pPr eaLnBrk="1" hangingPunct="1"/>
            <a:r>
              <a:rPr lang="ja-JP" altLang="ja-JP">
                <a:latin typeface="HG創英角ﾎﾟｯﾌﾟ体" pitchFamily="49" charset="-128"/>
                <a:ea typeface="HG創英角ﾎﾟｯﾌﾟ体" pitchFamily="49" charset="-128"/>
              </a:rPr>
              <a:t>潜伏期間は約１～２週間</a:t>
            </a:r>
          </a:p>
          <a:p>
            <a:pPr eaLnBrk="1" hangingPunct="1"/>
            <a:r>
              <a:rPr lang="ja-JP" altLang="ja-JP">
                <a:latin typeface="HG創英角ﾎﾟｯﾌﾟ体" pitchFamily="49" charset="-128"/>
                <a:ea typeface="HG創英角ﾎﾟｯﾌﾟ体" pitchFamily="49" charset="-128"/>
              </a:rPr>
              <a:t>頚部や体幹より癒合性のない点状の紅斑が広がる。 </a:t>
            </a:r>
          </a:p>
          <a:p>
            <a:pPr eaLnBrk="1" hangingPunct="1"/>
            <a:r>
              <a:rPr lang="ja-JP" altLang="ja-JP">
                <a:latin typeface="HG創英角ﾎﾟｯﾌﾟ体" pitchFamily="49" charset="-128"/>
                <a:ea typeface="HG創英角ﾎﾟｯﾌﾟ体" pitchFamily="49" charset="-128"/>
              </a:rPr>
              <a:t>妊娠初期に発症すると先天性風疹症候群になる</a:t>
            </a:r>
          </a:p>
          <a:p>
            <a:pPr eaLnBrk="1" hangingPunct="1"/>
            <a:r>
              <a:rPr lang="ja-JP" altLang="ja-JP">
                <a:latin typeface="HG創英角ﾎﾟｯﾌﾟ体" pitchFamily="49" charset="-128"/>
                <a:ea typeface="HG創英角ﾎﾟｯﾌﾟ体" pitchFamily="49" charset="-128"/>
              </a:rPr>
              <a:t>合併症として関節炎、血小板減少性紫斑病、脳炎</a:t>
            </a:r>
          </a:p>
        </p:txBody>
      </p:sp>
    </p:spTree>
    <p:extLst>
      <p:ext uri="{BB962C8B-B14F-4D97-AF65-F5344CB8AC3E}">
        <p14:creationId xmlns:p14="http://schemas.microsoft.com/office/powerpoint/2010/main" val="276055857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図 2">
            <a:extLst>
              <a:ext uri="{FF2B5EF4-FFF2-40B4-BE49-F238E27FC236}">
                <a16:creationId xmlns:a16="http://schemas.microsoft.com/office/drawing/2014/main" id="{E54347E9-9896-6625-B610-56DD23562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0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5D07A39-3346-615A-AB28-A38436A31F89}"/>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麻　疹　（はしか）</a:t>
            </a:r>
          </a:p>
        </p:txBody>
      </p:sp>
      <p:sp>
        <p:nvSpPr>
          <p:cNvPr id="77827" name="Rectangle 3">
            <a:extLst>
              <a:ext uri="{FF2B5EF4-FFF2-40B4-BE49-F238E27FC236}">
                <a16:creationId xmlns:a16="http://schemas.microsoft.com/office/drawing/2014/main" id="{07DAF71D-9995-3C40-A9DF-5E563E5FE470}"/>
              </a:ext>
            </a:extLst>
          </p:cNvPr>
          <p:cNvSpPr>
            <a:spLocks noGrp="1" noChangeArrowheads="1"/>
          </p:cNvSpPr>
          <p:nvPr>
            <p:ph type="body" idx="4294967295"/>
          </p:nvPr>
        </p:nvSpPr>
        <p:spPr/>
        <p:txBody>
          <a:bodyPr/>
          <a:lstStyle/>
          <a:p>
            <a:pPr eaLnBrk="1" hangingPunct="1"/>
            <a:r>
              <a:rPr lang="ja-JP" altLang="en-US">
                <a:latin typeface="HG創英角ﾎﾟｯﾌﾟ体" pitchFamily="49" charset="-128"/>
                <a:ea typeface="HG創英角ﾎﾟｯﾌﾟ体" pitchFamily="49" charset="-128"/>
              </a:rPr>
              <a:t>麻疹ウイルスの感染で発症</a:t>
            </a:r>
          </a:p>
          <a:p>
            <a:pPr eaLnBrk="1" hangingPunct="1"/>
            <a:r>
              <a:rPr lang="ja-JP" altLang="en-US">
                <a:latin typeface="HG創英角ﾎﾟｯﾌﾟ体" pitchFamily="49" charset="-128"/>
                <a:ea typeface="HG創英角ﾎﾟｯﾌﾟ体" pitchFamily="49" charset="-128"/>
              </a:rPr>
              <a:t>潜伏期間は約２週間（８～１２日）</a:t>
            </a:r>
          </a:p>
          <a:p>
            <a:pPr eaLnBrk="1" hangingPunct="1"/>
            <a:r>
              <a:rPr lang="ja-JP" altLang="en-US">
                <a:latin typeface="HG創英角ﾎﾟｯﾌﾟ体" pitchFamily="49" charset="-128"/>
                <a:ea typeface="HG創英角ﾎﾟｯﾌﾟ体" pitchFamily="49" charset="-128"/>
              </a:rPr>
              <a:t>カタル期と発疹期、回復期で一週間ぐらいかかる</a:t>
            </a:r>
          </a:p>
          <a:p>
            <a:pPr eaLnBrk="1" hangingPunct="1"/>
            <a:r>
              <a:rPr lang="ja-JP" altLang="en-US">
                <a:latin typeface="HG創英角ﾎﾟｯﾌﾟ体" pitchFamily="49" charset="-128"/>
                <a:ea typeface="HG創英角ﾎﾟｯﾌﾟ体" pitchFamily="49" charset="-128"/>
              </a:rPr>
              <a:t>脳炎、中耳炎、肺炎、免疫の低下、</a:t>
            </a:r>
            <a:r>
              <a:rPr lang="en-US" altLang="ja-JP">
                <a:latin typeface="HG創英角ﾎﾟｯﾌﾟ体" pitchFamily="49" charset="-128"/>
                <a:ea typeface="HG創英角ﾎﾟｯﾌﾟ体" pitchFamily="49" charset="-128"/>
              </a:rPr>
              <a:t>SSPE</a:t>
            </a:r>
            <a:r>
              <a:rPr lang="ja-JP" altLang="en-US">
                <a:latin typeface="HG創英角ﾎﾟｯﾌﾟ体" pitchFamily="49" charset="-128"/>
                <a:ea typeface="HG創英角ﾎﾟｯﾌﾟ体" pitchFamily="49" charset="-128"/>
              </a:rPr>
              <a:t>（亜急性硬化性全脳炎）など</a:t>
            </a:r>
          </a:p>
          <a:p>
            <a:pPr eaLnBrk="1" hangingPunct="1"/>
            <a:endParaRPr lang="en-US" altLang="ja-JP">
              <a:latin typeface="HG創英角ﾎﾟｯﾌﾟ体" pitchFamily="49" charset="-128"/>
              <a:ea typeface="HG創英角ﾎﾟｯﾌﾟ体" pitchFamily="49" charset="-128"/>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1">
            <a:extLst>
              <a:ext uri="{FF2B5EF4-FFF2-40B4-BE49-F238E27FC236}">
                <a16:creationId xmlns:a16="http://schemas.microsoft.com/office/drawing/2014/main" id="{7A61D9A3-B297-594F-2F00-E0F1ABFE4015}"/>
              </a:ext>
            </a:extLst>
          </p:cNvPr>
          <p:cNvSpPr>
            <a:spLocks noGrp="1" noChangeArrowheads="1"/>
          </p:cNvSpPr>
          <p:nvPr>
            <p:ph type="title" idx="4294967295"/>
          </p:nvPr>
        </p:nvSpPr>
        <p:spPr/>
        <p:txBody>
          <a:bodyPr/>
          <a:lstStyle/>
          <a:p>
            <a:endParaRPr lang="ja-JP" altLang="ja-JP"/>
          </a:p>
        </p:txBody>
      </p:sp>
      <p:pic>
        <p:nvPicPr>
          <p:cNvPr id="79875" name="コンテンツ プレースホルダー 3">
            <a:extLst>
              <a:ext uri="{FF2B5EF4-FFF2-40B4-BE49-F238E27FC236}">
                <a16:creationId xmlns:a16="http://schemas.microsoft.com/office/drawing/2014/main" id="{615CAEE6-9C51-A235-0892-02E8921744D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1" y="0"/>
            <a:ext cx="9172575" cy="6813550"/>
          </a:xfrm>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measles011">
            <a:extLst>
              <a:ext uri="{FF2B5EF4-FFF2-40B4-BE49-F238E27FC236}">
                <a16:creationId xmlns:a16="http://schemas.microsoft.com/office/drawing/2014/main" id="{2630AD97-14D8-00EE-D950-492D93803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1341439"/>
            <a:ext cx="43211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7" descr="measles012">
            <a:extLst>
              <a:ext uri="{FF2B5EF4-FFF2-40B4-BE49-F238E27FC236}">
                <a16:creationId xmlns:a16="http://schemas.microsoft.com/office/drawing/2014/main" id="{CC4DA36A-B24C-8F6C-4875-F84069881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1341439"/>
            <a:ext cx="4608512"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8">
            <a:extLst>
              <a:ext uri="{FF2B5EF4-FFF2-40B4-BE49-F238E27FC236}">
                <a16:creationId xmlns:a16="http://schemas.microsoft.com/office/drawing/2014/main" id="{8651004C-8CD7-7CC8-BB17-62889A7B9ECF}"/>
              </a:ext>
            </a:extLst>
          </p:cNvPr>
          <p:cNvSpPr txBox="1">
            <a:spLocks noChangeArrowheads="1"/>
          </p:cNvSpPr>
          <p:nvPr/>
        </p:nvSpPr>
        <p:spPr bwMode="auto">
          <a:xfrm>
            <a:off x="1992314" y="5013325"/>
            <a:ext cx="3455987" cy="369332"/>
          </a:xfrm>
          <a:prstGeom prst="rect">
            <a:avLst/>
          </a:prstGeom>
          <a:noFill/>
          <a:ln>
            <a:noFill/>
          </a:ln>
          <a:effectLst/>
        </p:spPr>
        <p:txBody>
          <a:bodyPr wrap="square">
            <a:spAutoFit/>
          </a:bodyPr>
          <a:lstStyle>
            <a:lvl1pPr>
              <a:spcBef>
                <a:spcPct val="20000"/>
              </a:spcBef>
              <a:buBlip>
                <a:blip r:embed="rId5"/>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6"/>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ja-JP" altLang="en-US" sz="1800">
                <a:effectLst>
                  <a:outerShdw blurRad="38100" dist="38100" dir="2700000" algn="tl">
                    <a:srgbClr val="FFFFFF"/>
                  </a:outerShdw>
                </a:effectLst>
              </a:rPr>
              <a:t>コプリック斑</a:t>
            </a:r>
          </a:p>
        </p:txBody>
      </p:sp>
      <p:sp>
        <p:nvSpPr>
          <p:cNvPr id="61445" name="Text Box 9">
            <a:extLst>
              <a:ext uri="{FF2B5EF4-FFF2-40B4-BE49-F238E27FC236}">
                <a16:creationId xmlns:a16="http://schemas.microsoft.com/office/drawing/2014/main" id="{1C073A56-60CC-6114-FB5C-AF153D6D4EB7}"/>
              </a:ext>
            </a:extLst>
          </p:cNvPr>
          <p:cNvSpPr txBox="1">
            <a:spLocks noChangeArrowheads="1"/>
          </p:cNvSpPr>
          <p:nvPr/>
        </p:nvSpPr>
        <p:spPr bwMode="auto">
          <a:xfrm>
            <a:off x="7464425" y="4941888"/>
            <a:ext cx="1944688" cy="369332"/>
          </a:xfrm>
          <a:prstGeom prst="rect">
            <a:avLst/>
          </a:prstGeom>
          <a:noFill/>
          <a:ln>
            <a:noFill/>
          </a:ln>
          <a:effectLst/>
        </p:spPr>
        <p:txBody>
          <a:bodyPr wrap="square">
            <a:spAutoFit/>
          </a:bodyPr>
          <a:lstStyle>
            <a:lvl1pPr>
              <a:spcBef>
                <a:spcPct val="20000"/>
              </a:spcBef>
              <a:buBlip>
                <a:blip r:embed="rId5"/>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6"/>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ja-JP" altLang="en-US" sz="1800">
                <a:effectLst>
                  <a:outerShdw blurRad="38100" dist="38100" dir="2700000" algn="tl">
                    <a:srgbClr val="FFFFFF"/>
                  </a:outerShdw>
                </a:effectLst>
              </a:rPr>
              <a:t>皮　疹</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BA5C5AE-6887-3B9F-6D9F-2B8DC20A2242}"/>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sz="4000">
                <a:solidFill>
                  <a:schemeClr val="hlink"/>
                </a:solidFill>
                <a:ea typeface="HGS創英角ﾎﾟｯﾌﾟ体" pitchFamily="50" charset="-128"/>
              </a:rPr>
              <a:t>ウ　イ　ル　ス　性　胃　腸　炎</a:t>
            </a:r>
          </a:p>
        </p:txBody>
      </p:sp>
      <p:sp>
        <p:nvSpPr>
          <p:cNvPr id="84995" name="Rectangle 3">
            <a:extLst>
              <a:ext uri="{FF2B5EF4-FFF2-40B4-BE49-F238E27FC236}">
                <a16:creationId xmlns:a16="http://schemas.microsoft.com/office/drawing/2014/main" id="{3EEE15BB-A9C5-5104-CB1D-1B937EF4291C}"/>
              </a:ext>
            </a:extLst>
          </p:cNvPr>
          <p:cNvSpPr>
            <a:spLocks noGrp="1" noChangeArrowheads="1"/>
          </p:cNvSpPr>
          <p:nvPr>
            <p:ph type="body" sz="half" idx="4294967295"/>
          </p:nvPr>
        </p:nvSpPr>
        <p:spPr>
          <a:xfrm>
            <a:off x="2495550" y="1484313"/>
            <a:ext cx="7056438" cy="4525962"/>
          </a:xfrm>
        </p:spPr>
        <p:txBody>
          <a:bodyPr/>
          <a:lstStyle/>
          <a:p>
            <a:pPr eaLnBrk="1" hangingPunct="1"/>
            <a:r>
              <a:rPr lang="ja-JP" altLang="ja-JP" sz="3600">
                <a:ea typeface="HG創英角ﾎﾟｯﾌﾟ体" pitchFamily="49" charset="-128"/>
              </a:rPr>
              <a:t>ロタウイルス</a:t>
            </a:r>
          </a:p>
          <a:p>
            <a:pPr eaLnBrk="1" hangingPunct="1"/>
            <a:r>
              <a:rPr lang="ja-JP" altLang="ja-JP" sz="3600">
                <a:ea typeface="HG創英角ﾎﾟｯﾌﾟ体" pitchFamily="49" charset="-128"/>
              </a:rPr>
              <a:t>腸管アデノウイルス</a:t>
            </a:r>
          </a:p>
          <a:p>
            <a:pPr eaLnBrk="1" hangingPunct="1"/>
            <a:r>
              <a:rPr lang="ja-JP" altLang="ja-JP" sz="3600">
                <a:ea typeface="HG創英角ﾎﾟｯﾌﾟ体" pitchFamily="49" charset="-128"/>
              </a:rPr>
              <a:t>ノロウイルス</a:t>
            </a:r>
          </a:p>
          <a:p>
            <a:pPr eaLnBrk="1" hangingPunct="1"/>
            <a:r>
              <a:rPr lang="ja-JP" altLang="ja-JP" sz="3600">
                <a:ea typeface="HG創英角ﾎﾟｯﾌﾟ体" pitchFamily="49" charset="-128"/>
              </a:rPr>
              <a:t>コロナウイルス</a:t>
            </a:r>
          </a:p>
          <a:p>
            <a:pPr eaLnBrk="1" hangingPunct="1"/>
            <a:r>
              <a:rPr lang="ja-JP" altLang="ja-JP" sz="3600">
                <a:ea typeface="HG創英角ﾎﾟｯﾌﾟ体" pitchFamily="49" charset="-128"/>
              </a:rPr>
              <a:t>コクサッキーウイルス</a:t>
            </a:r>
          </a:p>
          <a:p>
            <a:pPr eaLnBrk="1" hangingPunct="1"/>
            <a:r>
              <a:rPr lang="ja-JP" altLang="ja-JP" sz="3600">
                <a:ea typeface="HG創英角ﾎﾟｯﾌﾟ体" pitchFamily="49" charset="-128"/>
              </a:rPr>
              <a:t>アストロウイルス</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idx="4294967295"/>
          </p:nvPr>
        </p:nvSpPr>
        <p:spPr/>
        <p:txBody>
          <a:bodyPr vert="horz" wrap="square" anchor="ctr" anchorCtr="0"/>
          <a:lstStyle/>
          <a:p>
            <a:r>
              <a:rPr lang="ja-JP" altLang="en-US">
                <a:latin typeface="HGS創英角ﾎﾟｯﾌﾟ体" panose="040B0A00000000000000" pitchFamily="2" charset="-128"/>
                <a:ea typeface="HGS創英角ﾎﾟｯﾌﾟ体" panose="040B0A00000000000000" pitchFamily="2" charset="-128"/>
              </a:rPr>
              <a:t>転倒による事故</a:t>
            </a:r>
          </a:p>
        </p:txBody>
      </p:sp>
      <p:sp>
        <p:nvSpPr>
          <p:cNvPr id="14339" name="コンテンツ プレースホルダー 2"/>
          <p:cNvSpPr>
            <a:spLocks noGrp="1"/>
          </p:cNvSpPr>
          <p:nvPr>
            <p:ph idx="1"/>
          </p:nvPr>
        </p:nvSpPr>
        <p:spPr>
          <a:xfrm>
            <a:off x="1739900" y="1524000"/>
            <a:ext cx="8172450" cy="4929188"/>
          </a:xfrm>
        </p:spPr>
        <p:txBody>
          <a:bodyPr vert="horz" wrap="square" anchor="t" anchorCtr="0"/>
          <a:lstStyle/>
          <a:p>
            <a:r>
              <a:rPr lang="zh-CN" altLang="en-US" dirty="0">
                <a:latin typeface="HGS創英角ﾎﾟｯﾌﾟ体" panose="040B0A00000000000000" pitchFamily="2" charset="-128"/>
                <a:ea typeface="HGS創英角ﾎﾟｯﾌﾟ体" panose="040B0A00000000000000" pitchFamily="2" charset="-128"/>
              </a:rPr>
              <a:t>顔面着地が多い⇒上唇小帯断裂、前歯の脱臼、</a:t>
            </a:r>
            <a:r>
              <a:rPr lang="ja-JP" altLang="zh-CN" dirty="0">
                <a:latin typeface="HGS創英角ﾎﾟｯﾌﾟ体" panose="040B0A00000000000000" pitchFamily="2" charset="-128"/>
                <a:ea typeface="HGS創英角ﾎﾟｯﾌﾟ体" panose="040B0A00000000000000" pitchFamily="2" charset="-128"/>
              </a:rPr>
              <a:t>　</a:t>
            </a:r>
          </a:p>
          <a:p>
            <a:pPr marL="0" indent="0">
              <a:buNone/>
            </a:pPr>
            <a:r>
              <a:rPr lang="ja-JP" altLang="zh-CN" dirty="0">
                <a:latin typeface="HGS創英角ﾎﾟｯﾌﾟ体" panose="040B0A00000000000000" pitchFamily="2" charset="-128"/>
                <a:ea typeface="HGS創英角ﾎﾟｯﾌﾟ体" panose="040B0A00000000000000" pitchFamily="2" charset="-128"/>
              </a:rPr>
              <a:t>　</a:t>
            </a:r>
            <a:r>
              <a:rPr lang="zh-CN" altLang="en-US" dirty="0">
                <a:latin typeface="HGS創英角ﾎﾟｯﾌﾟ体" panose="040B0A00000000000000" pitchFamily="2" charset="-128"/>
                <a:ea typeface="HGS創英角ﾎﾟｯﾌﾟ体" panose="040B0A00000000000000" pitchFamily="2" charset="-128"/>
              </a:rPr>
              <a:t>歯肉出血⇒歯科医へ</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手を引っ張ると痛がって動かさない⇒肘内障⇒小児科、整形外科へ</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手足の捻挫、骨折⇒　若木骨折⇒添え木やシーネ固定、冷却　⇒　整形外科受診</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頭の打撲⇒乳児は大泉門の確認　出血、傷がひどい⇒外科、脳外科へ</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意識がない、ぐったり⇒救急車要請</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2B6D4B3-8904-C0CF-946A-257F6DE316E7}"/>
              </a:ext>
            </a:extLst>
          </p:cNvPr>
          <p:cNvSpPr>
            <a:spLocks noGrp="1" noRot="1" noChangeArrowheads="1"/>
          </p:cNvSpPr>
          <p:nvPr>
            <p:ph type="title" idx="4294967295"/>
          </p:nvPr>
        </p:nvSpPr>
        <p:spPr/>
        <p:txBody>
          <a:bodyPr/>
          <a:lstStyle/>
          <a:p>
            <a:pPr eaLnBrk="1" hangingPunct="1"/>
            <a:r>
              <a:rPr lang="ja-JP" altLang="ja-JP" sz="4800">
                <a:solidFill>
                  <a:schemeClr val="hlink"/>
                </a:solidFill>
                <a:ea typeface="HGS創英角ﾎﾟｯﾌﾟ体" pitchFamily="50" charset="-128"/>
              </a:rPr>
              <a:t>細　菌　性　胃　腸　炎</a:t>
            </a:r>
          </a:p>
        </p:txBody>
      </p:sp>
      <p:sp>
        <p:nvSpPr>
          <p:cNvPr id="82947" name="Rectangle 3">
            <a:extLst>
              <a:ext uri="{FF2B5EF4-FFF2-40B4-BE49-F238E27FC236}">
                <a16:creationId xmlns:a16="http://schemas.microsoft.com/office/drawing/2014/main" id="{18C57BC1-F7B3-8AC0-EDAE-53E922C5A41E}"/>
              </a:ext>
            </a:extLst>
          </p:cNvPr>
          <p:cNvSpPr>
            <a:spLocks noGrp="1" noChangeArrowheads="1"/>
          </p:cNvSpPr>
          <p:nvPr>
            <p:ph type="body" sz="half" idx="4294967295"/>
          </p:nvPr>
        </p:nvSpPr>
        <p:spPr>
          <a:xfrm>
            <a:off x="1739900" y="1524000"/>
            <a:ext cx="3810000" cy="4648200"/>
          </a:xfrm>
        </p:spPr>
        <p:txBody>
          <a:bodyPr/>
          <a:lstStyle/>
          <a:p>
            <a:pPr eaLnBrk="1" hangingPunct="1"/>
            <a:r>
              <a:rPr lang="ja-JP" altLang="ja-JP" sz="2800">
                <a:ea typeface="HG創英角ﾎﾟｯﾌﾟ体" pitchFamily="49" charset="-128"/>
              </a:rPr>
              <a:t>サルモネラ</a:t>
            </a:r>
          </a:p>
          <a:p>
            <a:pPr eaLnBrk="1" hangingPunct="1"/>
            <a:r>
              <a:rPr lang="ja-JP" altLang="ja-JP" sz="2800">
                <a:ea typeface="HG創英角ﾎﾟｯﾌﾟ体" pitchFamily="49" charset="-128"/>
              </a:rPr>
              <a:t>キャンピロバクター</a:t>
            </a:r>
          </a:p>
          <a:p>
            <a:pPr eaLnBrk="1" hangingPunct="1"/>
            <a:r>
              <a:rPr lang="ja-JP" altLang="ja-JP" sz="2800">
                <a:ea typeface="HG創英角ﾎﾟｯﾌﾟ体" pitchFamily="49" charset="-128"/>
              </a:rPr>
              <a:t>病原性大腸菌</a:t>
            </a:r>
          </a:p>
          <a:p>
            <a:pPr eaLnBrk="1" hangingPunct="1"/>
            <a:r>
              <a:rPr lang="ja-JP" altLang="ja-JP" sz="2800">
                <a:ea typeface="HG創英角ﾎﾟｯﾌﾟ体" pitchFamily="49" charset="-128"/>
              </a:rPr>
              <a:t>ブドウ球菌</a:t>
            </a:r>
          </a:p>
          <a:p>
            <a:pPr eaLnBrk="1" hangingPunct="1"/>
            <a:r>
              <a:rPr lang="ja-JP" altLang="ja-JP" sz="2800">
                <a:ea typeface="HG創英角ﾎﾟｯﾌﾟ体" pitchFamily="49" charset="-128"/>
              </a:rPr>
              <a:t>腸炎ビブリオ</a:t>
            </a:r>
          </a:p>
          <a:p>
            <a:pPr eaLnBrk="1" hangingPunct="1"/>
            <a:r>
              <a:rPr lang="ja-JP" altLang="ja-JP" sz="2800">
                <a:ea typeface="HG創英角ﾎﾟｯﾌﾟ体" pitchFamily="49" charset="-128"/>
              </a:rPr>
              <a:t>ウルシュ菌</a:t>
            </a:r>
          </a:p>
          <a:p>
            <a:pPr eaLnBrk="1" hangingPunct="1"/>
            <a:r>
              <a:rPr lang="ja-JP" altLang="ja-JP" sz="2800">
                <a:ea typeface="HG創英角ﾎﾟｯﾌﾟ体" pitchFamily="49" charset="-128"/>
              </a:rPr>
              <a:t>エルシニア菌</a:t>
            </a:r>
          </a:p>
        </p:txBody>
      </p:sp>
      <p:sp>
        <p:nvSpPr>
          <p:cNvPr id="82948" name="Rectangle 4">
            <a:extLst>
              <a:ext uri="{FF2B5EF4-FFF2-40B4-BE49-F238E27FC236}">
                <a16:creationId xmlns:a16="http://schemas.microsoft.com/office/drawing/2014/main" id="{40248294-61F2-9E23-2306-3D240FBBB2B1}"/>
              </a:ext>
            </a:extLst>
          </p:cNvPr>
          <p:cNvSpPr>
            <a:spLocks noGrp="1" noChangeArrowheads="1"/>
          </p:cNvSpPr>
          <p:nvPr>
            <p:ph type="body" sz="half" idx="4294967295"/>
          </p:nvPr>
        </p:nvSpPr>
        <p:spPr>
          <a:xfrm>
            <a:off x="5702300" y="1524000"/>
            <a:ext cx="3810000" cy="4648200"/>
          </a:xfrm>
        </p:spPr>
        <p:txBody>
          <a:bodyPr/>
          <a:lstStyle/>
          <a:p>
            <a:pPr eaLnBrk="1" hangingPunct="1"/>
            <a:r>
              <a:rPr lang="ja-JP" altLang="ja-JP" sz="2800">
                <a:ea typeface="HG創英角ﾎﾟｯﾌﾟ体" pitchFamily="49" charset="-128"/>
              </a:rPr>
              <a:t>コレラ</a:t>
            </a:r>
          </a:p>
          <a:p>
            <a:pPr eaLnBrk="1" hangingPunct="1"/>
            <a:r>
              <a:rPr lang="ja-JP" altLang="ja-JP" sz="2800">
                <a:ea typeface="HG創英角ﾎﾟｯﾌﾟ体" pitchFamily="49" charset="-128"/>
              </a:rPr>
              <a:t>ボツリヌス</a:t>
            </a:r>
          </a:p>
          <a:p>
            <a:pPr eaLnBrk="1" hangingPunct="1"/>
            <a:r>
              <a:rPr lang="ja-JP" altLang="ja-JP" sz="2800">
                <a:ea typeface="HG創英角ﾎﾟｯﾌﾟ体" pitchFamily="49" charset="-128"/>
              </a:rPr>
              <a:t>セレウス</a:t>
            </a:r>
          </a:p>
          <a:p>
            <a:pPr eaLnBrk="1" hangingPunct="1"/>
            <a:r>
              <a:rPr lang="ja-JP" altLang="ja-JP" sz="2800">
                <a:ea typeface="HG創英角ﾎﾟｯﾌﾟ体" pitchFamily="49" charset="-128"/>
              </a:rPr>
              <a:t>その他</a:t>
            </a:r>
          </a:p>
        </p:txBody>
      </p:sp>
      <p:pic>
        <p:nvPicPr>
          <p:cNvPr id="82949" name="Picture 5" descr="hoka1_2">
            <a:hlinkClick r:id="rId3"/>
            <a:extLst>
              <a:ext uri="{FF2B5EF4-FFF2-40B4-BE49-F238E27FC236}">
                <a16:creationId xmlns:a16="http://schemas.microsoft.com/office/drawing/2014/main" id="{F8F7C6B3-9A74-0D05-23F4-7063BF8BC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3860800"/>
            <a:ext cx="3024187"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6">
            <a:extLst>
              <a:ext uri="{FF2B5EF4-FFF2-40B4-BE49-F238E27FC236}">
                <a16:creationId xmlns:a16="http://schemas.microsoft.com/office/drawing/2014/main" id="{F012D4FF-B497-8765-93AB-D7479B94005B}"/>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sz="4000">
                <a:solidFill>
                  <a:schemeClr val="hlink"/>
                </a:solidFill>
                <a:ea typeface="HGS創英角ﾎﾟｯﾌﾟ体" pitchFamily="50" charset="-128"/>
              </a:rPr>
              <a:t>ウ　イ　ル　ス　性　胃　腸　炎</a:t>
            </a:r>
          </a:p>
        </p:txBody>
      </p:sp>
      <p:pic>
        <p:nvPicPr>
          <p:cNvPr id="86019" name="Picture 7" descr="rota">
            <a:hlinkClick r:id="rId3"/>
            <a:extLst>
              <a:ext uri="{FF2B5EF4-FFF2-40B4-BE49-F238E27FC236}">
                <a16:creationId xmlns:a16="http://schemas.microsoft.com/office/drawing/2014/main" id="{3B6B67B9-6F3C-E83E-4DDF-D44537F14366}"/>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581651" y="1989139"/>
            <a:ext cx="1738313" cy="2689225"/>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15" descr="virus4">
            <a:hlinkClick r:id="rId5"/>
            <a:extLst>
              <a:ext uri="{FF2B5EF4-FFF2-40B4-BE49-F238E27FC236}">
                <a16:creationId xmlns:a16="http://schemas.microsoft.com/office/drawing/2014/main" id="{5C52257C-972B-DF71-3C5B-38D9027A1560}"/>
              </a:ext>
            </a:extLst>
          </p:cNvP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1616076" y="1989138"/>
            <a:ext cx="3711575" cy="3168650"/>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5" name="Text Box 10">
            <a:extLst>
              <a:ext uri="{FF2B5EF4-FFF2-40B4-BE49-F238E27FC236}">
                <a16:creationId xmlns:a16="http://schemas.microsoft.com/office/drawing/2014/main" id="{5E599B09-01B5-4D4D-E9C6-D6C78DEA8E5D}"/>
              </a:ext>
            </a:extLst>
          </p:cNvPr>
          <p:cNvSpPr txBox="1">
            <a:spLocks noChangeArrowheads="1"/>
          </p:cNvSpPr>
          <p:nvPr/>
        </p:nvSpPr>
        <p:spPr bwMode="auto">
          <a:xfrm>
            <a:off x="6600825" y="5013325"/>
            <a:ext cx="3168650" cy="369332"/>
          </a:xfrm>
          <a:prstGeom prst="rect">
            <a:avLst/>
          </a:prstGeom>
          <a:noFill/>
          <a:ln>
            <a:noFill/>
          </a:ln>
          <a:effectLst/>
        </p:spPr>
        <p:txBody>
          <a:bodyPr wrap="square">
            <a:spAutoFit/>
          </a:bodyPr>
          <a:lstStyle>
            <a:lvl1pPr>
              <a:spcBef>
                <a:spcPct val="20000"/>
              </a:spcBef>
              <a:buBlip>
                <a:blip r:embed="rId7"/>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8"/>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ja-JP" altLang="en-US" sz="1800">
                <a:effectLst>
                  <a:outerShdw blurRad="38100" dist="38100" dir="2700000" algn="tl">
                    <a:srgbClr val="FFFFFF"/>
                  </a:outerShdw>
                </a:effectLst>
              </a:rPr>
              <a:t>白色便</a:t>
            </a:r>
          </a:p>
        </p:txBody>
      </p:sp>
      <p:pic>
        <p:nvPicPr>
          <p:cNvPr id="86022" name="Picture 19" descr="rota">
            <a:hlinkClick r:id="rId9"/>
            <a:extLst>
              <a:ext uri="{FF2B5EF4-FFF2-40B4-BE49-F238E27FC236}">
                <a16:creationId xmlns:a16="http://schemas.microsoft.com/office/drawing/2014/main" id="{862B1891-D8FA-EB66-804A-4741F96071DD}"/>
              </a:ext>
            </a:extLst>
          </p:cNvPr>
          <p:cNvPicPr>
            <a:picLocks noGrp="1" noChangeAspect="1" noChangeArrowheads="1"/>
          </p:cNvPicPr>
          <p:nvPr>
            <p:ph sz="quarter" idx="4294967295"/>
          </p:nvPr>
        </p:nvPicPr>
        <p:blipFill>
          <a:blip r:embed="rId10">
            <a:extLst>
              <a:ext uri="{28A0092B-C50C-407E-A947-70E740481C1C}">
                <a14:useLocalDpi xmlns:a14="http://schemas.microsoft.com/office/drawing/2010/main" val="0"/>
              </a:ext>
            </a:extLst>
          </a:blip>
          <a:srcRect/>
          <a:stretch>
            <a:fillRect/>
          </a:stretch>
        </p:blipFill>
        <p:spPr>
          <a:xfrm>
            <a:off x="7319964" y="1989139"/>
            <a:ext cx="3241675" cy="2689225"/>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44F77095-0E90-DF87-09CE-2EF572CA44BD}"/>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咽　頭　結　膜　熱</a:t>
            </a:r>
          </a:p>
        </p:txBody>
      </p:sp>
      <p:sp>
        <p:nvSpPr>
          <p:cNvPr id="88067" name="Rectangle 3">
            <a:extLst>
              <a:ext uri="{FF2B5EF4-FFF2-40B4-BE49-F238E27FC236}">
                <a16:creationId xmlns:a16="http://schemas.microsoft.com/office/drawing/2014/main" id="{10EE351B-F39F-10B2-3A77-E8C08680F506}"/>
              </a:ext>
            </a:extLst>
          </p:cNvPr>
          <p:cNvSpPr>
            <a:spLocks noGrp="1" noChangeArrowheads="1"/>
          </p:cNvSpPr>
          <p:nvPr>
            <p:ph type="body" sz="half" idx="4294967295"/>
          </p:nvPr>
        </p:nvSpPr>
        <p:spPr>
          <a:xfrm>
            <a:off x="1981200" y="1600201"/>
            <a:ext cx="4038600" cy="4525963"/>
          </a:xfrm>
        </p:spPr>
        <p:txBody>
          <a:bodyPr/>
          <a:lstStyle/>
          <a:p>
            <a:pPr eaLnBrk="1" hangingPunct="1"/>
            <a:r>
              <a:rPr lang="ja-JP" altLang="ja-JP" sz="2800"/>
              <a:t>５～７日の発熱</a:t>
            </a:r>
          </a:p>
          <a:p>
            <a:pPr eaLnBrk="1" hangingPunct="1"/>
            <a:r>
              <a:rPr lang="ja-JP" altLang="ja-JP" sz="2800"/>
              <a:t>結膜充血</a:t>
            </a:r>
          </a:p>
          <a:p>
            <a:pPr eaLnBrk="1" hangingPunct="1"/>
            <a:r>
              <a:rPr lang="ja-JP" altLang="ja-JP" sz="2800"/>
              <a:t>咽頭痛</a:t>
            </a:r>
          </a:p>
        </p:txBody>
      </p:sp>
      <p:pic>
        <p:nvPicPr>
          <p:cNvPr id="88068" name="Picture 5" descr="PCF">
            <a:hlinkClick r:id="rId2"/>
            <a:extLst>
              <a:ext uri="{FF2B5EF4-FFF2-40B4-BE49-F238E27FC236}">
                <a16:creationId xmlns:a16="http://schemas.microsoft.com/office/drawing/2014/main" id="{7737D0DC-85FE-C09B-6B5B-BED087AE4A3A}"/>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135188" y="3573463"/>
            <a:ext cx="3384550" cy="2601912"/>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69" name="Picture 8" descr="001">
            <a:hlinkClick r:id="rId4"/>
            <a:extLst>
              <a:ext uri="{FF2B5EF4-FFF2-40B4-BE49-F238E27FC236}">
                <a16:creationId xmlns:a16="http://schemas.microsoft.com/office/drawing/2014/main" id="{2588EF7F-538D-254B-30F2-691218BBF096}"/>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6456363" y="3573463"/>
            <a:ext cx="3384550" cy="2546350"/>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A2B5A81-C2F0-E880-65FE-3D7C476E0F2A}"/>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ヘルパンギーナ</a:t>
            </a:r>
          </a:p>
        </p:txBody>
      </p:sp>
      <p:sp>
        <p:nvSpPr>
          <p:cNvPr id="89091" name="Rectangle 3">
            <a:extLst>
              <a:ext uri="{FF2B5EF4-FFF2-40B4-BE49-F238E27FC236}">
                <a16:creationId xmlns:a16="http://schemas.microsoft.com/office/drawing/2014/main" id="{3195D035-C5C4-E10E-E103-09A3A5B29FA4}"/>
              </a:ext>
            </a:extLst>
          </p:cNvPr>
          <p:cNvSpPr>
            <a:spLocks noGrp="1" noChangeArrowheads="1"/>
          </p:cNvSpPr>
          <p:nvPr>
            <p:ph type="body" sz="half" idx="4294967295"/>
          </p:nvPr>
        </p:nvSpPr>
        <p:spPr>
          <a:xfrm>
            <a:off x="1981200" y="1600201"/>
            <a:ext cx="4038600" cy="4525963"/>
          </a:xfrm>
        </p:spPr>
        <p:txBody>
          <a:bodyPr/>
          <a:lstStyle/>
          <a:p>
            <a:pPr eaLnBrk="1" hangingPunct="1"/>
            <a:r>
              <a:rPr lang="ja-JP" altLang="ja-JP" sz="2800">
                <a:ea typeface="HG創英角ﾎﾟｯﾌﾟ体" pitchFamily="49" charset="-128"/>
              </a:rPr>
              <a:t>エンテロウイルスによる感染症</a:t>
            </a:r>
          </a:p>
          <a:p>
            <a:pPr eaLnBrk="1" hangingPunct="1"/>
            <a:r>
              <a:rPr lang="ja-JP" altLang="ja-JP" sz="2800">
                <a:ea typeface="HG創英角ﾎﾟｯﾌﾟ体" pitchFamily="49" charset="-128"/>
              </a:rPr>
              <a:t>口蓋弓の発赤と水泡やアフタ</a:t>
            </a:r>
          </a:p>
          <a:p>
            <a:pPr eaLnBrk="1" hangingPunct="1"/>
            <a:r>
              <a:rPr lang="ja-JP" altLang="ja-JP" sz="2800">
                <a:ea typeface="HG創英角ﾎﾟｯﾌﾟ体" pitchFamily="49" charset="-128"/>
              </a:rPr>
              <a:t>２～３日の発熱</a:t>
            </a:r>
          </a:p>
          <a:p>
            <a:pPr eaLnBrk="1" hangingPunct="1"/>
            <a:r>
              <a:rPr lang="ja-JP" altLang="ja-JP" sz="2800">
                <a:ea typeface="HG創英角ﾎﾟｯﾌﾟ体" pitchFamily="49" charset="-128"/>
              </a:rPr>
              <a:t>強い咽頭痛</a:t>
            </a:r>
          </a:p>
          <a:p>
            <a:pPr eaLnBrk="1" hangingPunct="1"/>
            <a:r>
              <a:rPr lang="ja-JP" altLang="ja-JP" sz="2800">
                <a:ea typeface="HG創英角ﾎﾟｯﾌﾟ体" pitchFamily="49" charset="-128"/>
              </a:rPr>
              <a:t>潜伏期間は２～４日</a:t>
            </a:r>
          </a:p>
        </p:txBody>
      </p:sp>
      <p:pic>
        <p:nvPicPr>
          <p:cNvPr id="89092" name="Picture 5" descr="Coxsackie-v">
            <a:hlinkClick r:id="rId3"/>
            <a:extLst>
              <a:ext uri="{FF2B5EF4-FFF2-40B4-BE49-F238E27FC236}">
                <a16:creationId xmlns:a16="http://schemas.microsoft.com/office/drawing/2014/main" id="{20714C14-714D-94B8-B8B3-0CBA00C9839D}"/>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959601" y="1341438"/>
            <a:ext cx="3097213" cy="2620962"/>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3" name="Picture 11" descr="shou_39_2">
            <a:extLst>
              <a:ext uri="{FF2B5EF4-FFF2-40B4-BE49-F238E27FC236}">
                <a16:creationId xmlns:a16="http://schemas.microsoft.com/office/drawing/2014/main" id="{8FD9F751-7F9B-DAB1-A343-CD5C82FF9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1" y="4005263"/>
            <a:ext cx="30972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27C7E96-AE14-3CE0-8BA2-00E6C082BEBA}"/>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伝染性紅斑（りんご病）</a:t>
            </a:r>
          </a:p>
        </p:txBody>
      </p:sp>
      <p:sp>
        <p:nvSpPr>
          <p:cNvPr id="93187" name="Rectangle 3">
            <a:extLst>
              <a:ext uri="{FF2B5EF4-FFF2-40B4-BE49-F238E27FC236}">
                <a16:creationId xmlns:a16="http://schemas.microsoft.com/office/drawing/2014/main" id="{56C95425-312C-01B2-F1FD-7C2C75395C5C}"/>
              </a:ext>
            </a:extLst>
          </p:cNvPr>
          <p:cNvSpPr>
            <a:spLocks noGrp="1" noChangeArrowheads="1"/>
          </p:cNvSpPr>
          <p:nvPr>
            <p:ph type="body" sz="half" idx="4294967295"/>
          </p:nvPr>
        </p:nvSpPr>
        <p:spPr>
          <a:xfrm>
            <a:off x="1703389" y="1268414"/>
            <a:ext cx="4427537" cy="5589587"/>
          </a:xfrm>
        </p:spPr>
        <p:txBody>
          <a:bodyPr/>
          <a:lstStyle/>
          <a:p>
            <a:pPr eaLnBrk="1" hangingPunct="1"/>
            <a:r>
              <a:rPr lang="ja-JP" altLang="en-US" sz="2800">
                <a:latin typeface="HG創英角ﾎﾟｯﾌﾟ体" pitchFamily="49" charset="-128"/>
                <a:ea typeface="HG創英角ﾎﾟｯﾌﾟ体" pitchFamily="49" charset="-128"/>
              </a:rPr>
              <a:t>ヒトパルボウイルス</a:t>
            </a:r>
            <a:r>
              <a:rPr lang="en-US" altLang="ja-JP" sz="2800">
                <a:latin typeface="HG創英角ﾎﾟｯﾌﾟ体" pitchFamily="49" charset="-128"/>
                <a:ea typeface="HG創英角ﾎﾟｯﾌﾟ体" pitchFamily="49" charset="-128"/>
              </a:rPr>
              <a:t>B19</a:t>
            </a:r>
            <a:r>
              <a:rPr lang="ja-JP" altLang="en-US" sz="2800">
                <a:latin typeface="HG創英角ﾎﾟｯﾌﾟ体" pitchFamily="49" charset="-128"/>
                <a:ea typeface="HG創英角ﾎﾟｯﾌﾟ体" pitchFamily="49" charset="-128"/>
              </a:rPr>
              <a:t>の感染</a:t>
            </a:r>
          </a:p>
          <a:p>
            <a:pPr eaLnBrk="1" hangingPunct="1"/>
            <a:r>
              <a:rPr lang="ja-JP" altLang="en-US" sz="2800">
                <a:latin typeface="HG創英角ﾎﾟｯﾌﾟ体" pitchFamily="49" charset="-128"/>
                <a:ea typeface="HG創英角ﾎﾟｯﾌﾟ体" pitchFamily="49" charset="-128"/>
              </a:rPr>
              <a:t>感染後一週間で軽い発熱</a:t>
            </a:r>
          </a:p>
          <a:p>
            <a:pPr eaLnBrk="1" hangingPunct="1"/>
            <a:r>
              <a:rPr lang="ja-JP" altLang="en-US" sz="2800">
                <a:latin typeface="HG創英角ﾎﾟｯﾌﾟ体" pitchFamily="49" charset="-128"/>
                <a:ea typeface="HG創英角ﾎﾟｯﾌﾟ体" pitchFamily="49" charset="-128"/>
              </a:rPr>
              <a:t>その後抗体ができてから特徴的は発疹ができる、この時期は感染力はない</a:t>
            </a:r>
          </a:p>
          <a:p>
            <a:pPr eaLnBrk="1" hangingPunct="1"/>
            <a:r>
              <a:rPr lang="ja-JP" altLang="en-US" sz="2800">
                <a:latin typeface="HG創英角ﾎﾟｯﾌﾟ体" pitchFamily="49" charset="-128"/>
                <a:ea typeface="HG創英角ﾎﾟｯﾌﾟ体" pitchFamily="49" charset="-128"/>
              </a:rPr>
              <a:t>成人ではしばしば関節炎をおこす</a:t>
            </a:r>
          </a:p>
          <a:p>
            <a:pPr eaLnBrk="1" hangingPunct="1"/>
            <a:r>
              <a:rPr lang="ja-JP" altLang="en-US" sz="2800">
                <a:latin typeface="HG創英角ﾎﾟｯﾌﾟ体" pitchFamily="49" charset="-128"/>
                <a:ea typeface="HG創英角ﾎﾟｯﾌﾟ体" pitchFamily="49" charset="-128"/>
              </a:rPr>
              <a:t>妊婦が感染すると流産しやすい</a:t>
            </a:r>
          </a:p>
          <a:p>
            <a:pPr eaLnBrk="1" hangingPunct="1">
              <a:buFont typeface="Wingdings" panose="05000000000000000000" pitchFamily="2" charset="2"/>
              <a:buNone/>
            </a:pPr>
            <a:endParaRPr lang="en-US" altLang="ja-JP" sz="2800">
              <a:latin typeface="HG創英角ﾎﾟｯﾌﾟ体" pitchFamily="49" charset="-128"/>
              <a:ea typeface="HG創英角ﾎﾟｯﾌﾟ体" pitchFamily="49" charset="-128"/>
            </a:endParaRPr>
          </a:p>
        </p:txBody>
      </p:sp>
      <p:pic>
        <p:nvPicPr>
          <p:cNvPr id="93188" name="Picture 7" descr="kansen_01">
            <a:hlinkClick r:id="rId2"/>
            <a:extLst>
              <a:ext uri="{FF2B5EF4-FFF2-40B4-BE49-F238E27FC236}">
                <a16:creationId xmlns:a16="http://schemas.microsoft.com/office/drawing/2014/main" id="{811A4E6C-2708-FB40-CC40-63E37EC6F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1341439"/>
            <a:ext cx="3744912"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arvo">
            <a:hlinkClick r:id="rId4"/>
            <a:extLst>
              <a:ext uri="{FF2B5EF4-FFF2-40B4-BE49-F238E27FC236}">
                <a16:creationId xmlns:a16="http://schemas.microsoft.com/office/drawing/2014/main" id="{946ACE32-89EE-10CA-A2BC-AEC53F430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3933826"/>
            <a:ext cx="3744912"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2518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27C7E96-AE14-3CE0-8BA2-00E6C082BEBA}"/>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伝染性紅斑（りんご病）</a:t>
            </a:r>
          </a:p>
        </p:txBody>
      </p:sp>
      <p:sp>
        <p:nvSpPr>
          <p:cNvPr id="93187" name="Rectangle 3">
            <a:extLst>
              <a:ext uri="{FF2B5EF4-FFF2-40B4-BE49-F238E27FC236}">
                <a16:creationId xmlns:a16="http://schemas.microsoft.com/office/drawing/2014/main" id="{56C95425-312C-01B2-F1FD-7C2C75395C5C}"/>
              </a:ext>
            </a:extLst>
          </p:cNvPr>
          <p:cNvSpPr>
            <a:spLocks noGrp="1" noChangeArrowheads="1"/>
          </p:cNvSpPr>
          <p:nvPr>
            <p:ph type="body" sz="half" idx="4294967295"/>
          </p:nvPr>
        </p:nvSpPr>
        <p:spPr>
          <a:xfrm>
            <a:off x="1703389" y="1268414"/>
            <a:ext cx="4427537" cy="5589587"/>
          </a:xfrm>
        </p:spPr>
        <p:txBody>
          <a:bodyPr/>
          <a:lstStyle/>
          <a:p>
            <a:pPr eaLnBrk="1" hangingPunct="1"/>
            <a:r>
              <a:rPr lang="ja-JP" altLang="en-US" sz="2800">
                <a:latin typeface="HG創英角ﾎﾟｯﾌﾟ体" pitchFamily="49" charset="-128"/>
                <a:ea typeface="HG創英角ﾎﾟｯﾌﾟ体" pitchFamily="49" charset="-128"/>
              </a:rPr>
              <a:t>ヒトパルボウイルス</a:t>
            </a:r>
            <a:r>
              <a:rPr lang="en-US" altLang="ja-JP" sz="2800">
                <a:latin typeface="HG創英角ﾎﾟｯﾌﾟ体" pitchFamily="49" charset="-128"/>
                <a:ea typeface="HG創英角ﾎﾟｯﾌﾟ体" pitchFamily="49" charset="-128"/>
              </a:rPr>
              <a:t>B19</a:t>
            </a:r>
            <a:r>
              <a:rPr lang="ja-JP" altLang="en-US" sz="2800">
                <a:latin typeface="HG創英角ﾎﾟｯﾌﾟ体" pitchFamily="49" charset="-128"/>
                <a:ea typeface="HG創英角ﾎﾟｯﾌﾟ体" pitchFamily="49" charset="-128"/>
              </a:rPr>
              <a:t>の感染</a:t>
            </a:r>
          </a:p>
          <a:p>
            <a:pPr eaLnBrk="1" hangingPunct="1"/>
            <a:r>
              <a:rPr lang="ja-JP" altLang="en-US" sz="2800">
                <a:latin typeface="HG創英角ﾎﾟｯﾌﾟ体" pitchFamily="49" charset="-128"/>
                <a:ea typeface="HG創英角ﾎﾟｯﾌﾟ体" pitchFamily="49" charset="-128"/>
              </a:rPr>
              <a:t>感染後一週間で軽い発熱</a:t>
            </a:r>
          </a:p>
          <a:p>
            <a:pPr eaLnBrk="1" hangingPunct="1"/>
            <a:r>
              <a:rPr lang="ja-JP" altLang="en-US" sz="2800">
                <a:latin typeface="HG創英角ﾎﾟｯﾌﾟ体" pitchFamily="49" charset="-128"/>
                <a:ea typeface="HG創英角ﾎﾟｯﾌﾟ体" pitchFamily="49" charset="-128"/>
              </a:rPr>
              <a:t>その後抗体ができてから特徴的は発疹ができる、この時期は感染力はない</a:t>
            </a:r>
          </a:p>
          <a:p>
            <a:pPr eaLnBrk="1" hangingPunct="1"/>
            <a:r>
              <a:rPr lang="ja-JP" altLang="en-US" sz="2800">
                <a:latin typeface="HG創英角ﾎﾟｯﾌﾟ体" pitchFamily="49" charset="-128"/>
                <a:ea typeface="HG創英角ﾎﾟｯﾌﾟ体" pitchFamily="49" charset="-128"/>
              </a:rPr>
              <a:t>成人ではしばしば関節炎をおこす</a:t>
            </a:r>
          </a:p>
          <a:p>
            <a:pPr eaLnBrk="1" hangingPunct="1"/>
            <a:r>
              <a:rPr lang="ja-JP" altLang="en-US" sz="2800">
                <a:latin typeface="HG創英角ﾎﾟｯﾌﾟ体" pitchFamily="49" charset="-128"/>
                <a:ea typeface="HG創英角ﾎﾟｯﾌﾟ体" pitchFamily="49" charset="-128"/>
              </a:rPr>
              <a:t>妊婦が感染すると流産しやすい</a:t>
            </a:r>
          </a:p>
          <a:p>
            <a:pPr eaLnBrk="1" hangingPunct="1">
              <a:buFont typeface="Wingdings" panose="05000000000000000000" pitchFamily="2" charset="2"/>
              <a:buNone/>
            </a:pPr>
            <a:endParaRPr lang="en-US" altLang="ja-JP" sz="2800">
              <a:latin typeface="HG創英角ﾎﾟｯﾌﾟ体" pitchFamily="49" charset="-128"/>
              <a:ea typeface="HG創英角ﾎﾟｯﾌﾟ体" pitchFamily="49" charset="-128"/>
            </a:endParaRPr>
          </a:p>
        </p:txBody>
      </p:sp>
      <p:pic>
        <p:nvPicPr>
          <p:cNvPr id="93188" name="Picture 7" descr="kansen_01">
            <a:hlinkClick r:id="rId2"/>
            <a:extLst>
              <a:ext uri="{FF2B5EF4-FFF2-40B4-BE49-F238E27FC236}">
                <a16:creationId xmlns:a16="http://schemas.microsoft.com/office/drawing/2014/main" id="{811A4E6C-2708-FB40-CC40-63E37EC6F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1341439"/>
            <a:ext cx="3744912"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arvo">
            <a:hlinkClick r:id="rId4"/>
            <a:extLst>
              <a:ext uri="{FF2B5EF4-FFF2-40B4-BE49-F238E27FC236}">
                <a16:creationId xmlns:a16="http://schemas.microsoft.com/office/drawing/2014/main" id="{946ACE32-89EE-10CA-A2BC-AEC53F430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3933826"/>
            <a:ext cx="3744912"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43D2819-D06E-818C-AEC9-85D0C4E17D6C}"/>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インフルエンザ</a:t>
            </a:r>
          </a:p>
        </p:txBody>
      </p:sp>
      <p:sp>
        <p:nvSpPr>
          <p:cNvPr id="94211" name="Rectangle 3">
            <a:extLst>
              <a:ext uri="{FF2B5EF4-FFF2-40B4-BE49-F238E27FC236}">
                <a16:creationId xmlns:a16="http://schemas.microsoft.com/office/drawing/2014/main" id="{F59993FC-DB49-4BB3-12CD-1EF5C47D5190}"/>
              </a:ext>
            </a:extLst>
          </p:cNvPr>
          <p:cNvSpPr>
            <a:spLocks noGrp="1" noChangeArrowheads="1"/>
          </p:cNvSpPr>
          <p:nvPr>
            <p:ph type="body" idx="4294967295"/>
          </p:nvPr>
        </p:nvSpPr>
        <p:spPr>
          <a:xfrm>
            <a:off x="1981201" y="1600201"/>
            <a:ext cx="8507413" cy="4525963"/>
          </a:xfrm>
        </p:spPr>
        <p:txBody>
          <a:bodyPr/>
          <a:lstStyle/>
          <a:p>
            <a:pPr eaLnBrk="1" hangingPunct="1"/>
            <a:r>
              <a:rPr lang="ja-JP" altLang="en-US">
                <a:latin typeface="HG創英角ﾎﾟｯﾌﾟ体" pitchFamily="49" charset="-128"/>
                <a:ea typeface="HG創英角ﾎﾟｯﾌﾟ体" pitchFamily="49" charset="-128"/>
              </a:rPr>
              <a:t>インフルエンザウイルスによる</a:t>
            </a:r>
          </a:p>
          <a:p>
            <a:pPr eaLnBrk="1" hangingPunct="1"/>
            <a:r>
              <a:rPr lang="en-US" altLang="ja-JP">
                <a:latin typeface="HG創英角ﾎﾟｯﾌﾟ体" pitchFamily="49" charset="-128"/>
                <a:ea typeface="HG創英角ﾎﾟｯﾌﾟ体" pitchFamily="49" charset="-128"/>
              </a:rPr>
              <a:t>A,B,C</a:t>
            </a:r>
            <a:r>
              <a:rPr lang="ja-JP" altLang="en-US">
                <a:latin typeface="HG創英角ﾎﾟｯﾌﾟ体" pitchFamily="49" charset="-128"/>
                <a:ea typeface="HG創英角ﾎﾟｯﾌﾟ体" pitchFamily="49" charset="-128"/>
              </a:rPr>
              <a:t>型があるが毎年流行するのは</a:t>
            </a:r>
            <a:r>
              <a:rPr lang="en-US" altLang="ja-JP">
                <a:latin typeface="HG創英角ﾎﾟｯﾌﾟ体" pitchFamily="49" charset="-128"/>
                <a:ea typeface="HG創英角ﾎﾟｯﾌﾟ体" pitchFamily="49" charset="-128"/>
              </a:rPr>
              <a:t>A</a:t>
            </a:r>
            <a:r>
              <a:rPr lang="ja-JP" altLang="en-US">
                <a:latin typeface="HG創英角ﾎﾟｯﾌﾟ体" pitchFamily="49" charset="-128"/>
                <a:ea typeface="HG創英角ﾎﾟｯﾌﾟ体" pitchFamily="49" charset="-128"/>
              </a:rPr>
              <a:t>と</a:t>
            </a:r>
            <a:r>
              <a:rPr lang="en-US" altLang="ja-JP">
                <a:latin typeface="HG創英角ﾎﾟｯﾌﾟ体" pitchFamily="49" charset="-128"/>
                <a:ea typeface="HG創英角ﾎﾟｯﾌﾟ体" pitchFamily="49" charset="-128"/>
              </a:rPr>
              <a:t>B</a:t>
            </a:r>
          </a:p>
          <a:p>
            <a:pPr eaLnBrk="1" hangingPunct="1"/>
            <a:r>
              <a:rPr lang="ja-JP" altLang="en-US">
                <a:latin typeface="HG創英角ﾎﾟｯﾌﾟ体" pitchFamily="49" charset="-128"/>
                <a:ea typeface="HG創英角ﾎﾟｯﾌﾟ体" pitchFamily="49" charset="-128"/>
              </a:rPr>
              <a:t>突然の高熱と倦怠感、咽頭痛、筋肉関節痛で発症</a:t>
            </a:r>
          </a:p>
          <a:p>
            <a:pPr eaLnBrk="1" hangingPunct="1"/>
            <a:r>
              <a:rPr lang="ja-JP" altLang="en-US">
                <a:latin typeface="HG創英角ﾎﾟｯﾌﾟ体" pitchFamily="49" charset="-128"/>
                <a:ea typeface="HG創英角ﾎﾟｯﾌﾟ体" pitchFamily="49" charset="-128"/>
              </a:rPr>
              <a:t>２峰性の発熱を伴って咳と鼻が多くなり、気管支炎、肺炎、中耳炎を合併する</a:t>
            </a:r>
          </a:p>
          <a:p>
            <a:pPr eaLnBrk="1" hangingPunct="1"/>
            <a:r>
              <a:rPr lang="ja-JP" altLang="en-US">
                <a:latin typeface="HG創英角ﾎﾟｯﾌﾟ体" pitchFamily="49" charset="-128"/>
                <a:ea typeface="HG創英角ﾎﾟｯﾌﾟ体" pitchFamily="49" charset="-128"/>
              </a:rPr>
              <a:t>病初期に異常行動、脳炎脳症などがある</a:t>
            </a:r>
          </a:p>
          <a:p>
            <a:pPr eaLnBrk="1" hangingPunct="1"/>
            <a:r>
              <a:rPr lang="ja-JP" altLang="en-US">
                <a:latin typeface="HG創英角ﾎﾟｯﾌﾟ体" pitchFamily="49" charset="-128"/>
                <a:ea typeface="HG創英角ﾎﾟｯﾌﾟ体" pitchFamily="49" charset="-128"/>
              </a:rPr>
              <a:t>タミフル、リレンザ、などの治療薬がある</a:t>
            </a:r>
          </a:p>
          <a:p>
            <a:pPr eaLnBrk="1" hangingPunct="1">
              <a:buFont typeface="Wingdings" panose="05000000000000000000" pitchFamily="2" charset="2"/>
              <a:buNone/>
            </a:pPr>
            <a:endParaRPr lang="ja-JP" altLang="en-US">
              <a:latin typeface="HG創英角ﾎﾟｯﾌﾟ体" pitchFamily="49" charset="-128"/>
              <a:ea typeface="HG創英角ﾎﾟｯﾌﾟ体" pitchFamily="49" charset="-128"/>
            </a:endParaRPr>
          </a:p>
          <a:p>
            <a:pPr eaLnBrk="1" hangingPunct="1"/>
            <a:endParaRPr lang="en-US" altLang="ja-JP">
              <a:latin typeface="HG創英角ﾎﾟｯﾌﾟ体" pitchFamily="49" charset="-128"/>
              <a:ea typeface="HG創英角ﾎﾟｯﾌﾟ体" pitchFamily="49" charset="-128"/>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7A20E41-22E3-5D3C-25DD-4D2E210EA3AE}"/>
              </a:ext>
            </a:extLst>
          </p:cNvPr>
          <p:cNvSpPr>
            <a:spLocks noGrp="1" noRot="1" noChangeArrowheads="1"/>
          </p:cNvSpPr>
          <p:nvPr>
            <p:ph type="title" idx="4294967295"/>
          </p:nvPr>
        </p:nvSpPr>
        <p:spPr/>
        <p:txBody>
          <a:bodyPr/>
          <a:lstStyle/>
          <a:p>
            <a:pPr eaLnBrk="1" hangingPunct="1"/>
            <a:r>
              <a:rPr lang="ja-JP" altLang="ja-JP">
                <a:solidFill>
                  <a:schemeClr val="hlink"/>
                </a:solidFill>
              </a:rPr>
              <a:t>インフルエンザの経過</a:t>
            </a:r>
          </a:p>
        </p:txBody>
      </p:sp>
      <p:sp>
        <p:nvSpPr>
          <p:cNvPr id="96259" name="Rectangle 3">
            <a:extLst>
              <a:ext uri="{FF2B5EF4-FFF2-40B4-BE49-F238E27FC236}">
                <a16:creationId xmlns:a16="http://schemas.microsoft.com/office/drawing/2014/main" id="{0AFD77C4-6036-BA1D-BDCC-4A48B5E98177}"/>
              </a:ext>
            </a:extLst>
          </p:cNvPr>
          <p:cNvSpPr>
            <a:spLocks noGrp="1" noChangeArrowheads="1"/>
          </p:cNvSpPr>
          <p:nvPr>
            <p:ph type="body" idx="4294967295"/>
          </p:nvPr>
        </p:nvSpPr>
        <p:spPr/>
        <p:txBody>
          <a:bodyPr/>
          <a:lstStyle/>
          <a:p>
            <a:pPr eaLnBrk="1" hangingPunct="1"/>
            <a:endParaRPr lang="ja-JP" altLang="ja-JP"/>
          </a:p>
        </p:txBody>
      </p:sp>
      <p:pic>
        <p:nvPicPr>
          <p:cNvPr id="96260" name="Picture 5" descr="image07-21_008">
            <a:extLst>
              <a:ext uri="{FF2B5EF4-FFF2-40B4-BE49-F238E27FC236}">
                <a16:creationId xmlns:a16="http://schemas.microsoft.com/office/drawing/2014/main" id="{E5B72837-2FDA-A2C7-391B-C30EB83E7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628775"/>
            <a:ext cx="8207375"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タイトル 1">
            <a:extLst>
              <a:ext uri="{FF2B5EF4-FFF2-40B4-BE49-F238E27FC236}">
                <a16:creationId xmlns:a16="http://schemas.microsoft.com/office/drawing/2014/main" id="{6E02F4FB-5CED-73BB-DD59-19D5DF35F350}"/>
              </a:ext>
            </a:extLst>
          </p:cNvPr>
          <p:cNvSpPr>
            <a:spLocks noGrp="1" noChangeArrowheads="1"/>
          </p:cNvSpPr>
          <p:nvPr>
            <p:ph type="title" idx="4294967295"/>
          </p:nvPr>
        </p:nvSpPr>
        <p:spPr/>
        <p:txBody>
          <a:bodyPr/>
          <a:lstStyle/>
          <a:p>
            <a:r>
              <a:rPr lang="ja-JP" altLang="ja-JP">
                <a:latin typeface="HGP創英角ﾎﾟｯﾌﾟ体" pitchFamily="50" charset="-128"/>
                <a:ea typeface="HGP創英角ﾎﾟｯﾌﾟ体" pitchFamily="50" charset="-128"/>
              </a:rPr>
              <a:t>とびひ（伝染性膿痂疹）</a:t>
            </a:r>
          </a:p>
        </p:txBody>
      </p:sp>
      <p:sp>
        <p:nvSpPr>
          <p:cNvPr id="98307" name="コンテンツ プレースホルダー 2">
            <a:extLst>
              <a:ext uri="{FF2B5EF4-FFF2-40B4-BE49-F238E27FC236}">
                <a16:creationId xmlns:a16="http://schemas.microsoft.com/office/drawing/2014/main" id="{3CD1DD21-4442-1334-9124-A83E020A6F90}"/>
              </a:ext>
            </a:extLst>
          </p:cNvPr>
          <p:cNvSpPr>
            <a:spLocks noGrp="1" noChangeArrowheads="1"/>
          </p:cNvSpPr>
          <p:nvPr>
            <p:ph idx="4294967295"/>
          </p:nvPr>
        </p:nvSpPr>
        <p:spPr>
          <a:xfrm>
            <a:off x="1774825" y="1268413"/>
            <a:ext cx="8497888" cy="3128962"/>
          </a:xfrm>
        </p:spPr>
        <p:txBody>
          <a:bodyPr/>
          <a:lstStyle/>
          <a:p>
            <a:r>
              <a:rPr lang="ja-JP" altLang="en-US">
                <a:latin typeface="HGP創英角ﾎﾟｯﾌﾟ体" pitchFamily="50" charset="-128"/>
                <a:ea typeface="HGP創英角ﾎﾟｯﾌﾟ体" pitchFamily="50" charset="-128"/>
              </a:rPr>
              <a:t>夏に多い</a:t>
            </a:r>
            <a:endParaRPr lang="en-US" altLang="ja-JP">
              <a:latin typeface="HGP創英角ﾎﾟｯﾌﾟ体" pitchFamily="50" charset="-128"/>
              <a:ea typeface="HGP創英角ﾎﾟｯﾌﾟ体" pitchFamily="50" charset="-128"/>
            </a:endParaRPr>
          </a:p>
          <a:p>
            <a:r>
              <a:rPr lang="ja-JP" altLang="en-US">
                <a:latin typeface="HGP創英角ﾎﾟｯﾌﾟ体" pitchFamily="50" charset="-128"/>
                <a:ea typeface="HGP創英角ﾎﾟｯﾌﾟ体" pitchFamily="50" charset="-128"/>
              </a:rPr>
              <a:t>あせも、虫刺されをかきむしることでできる</a:t>
            </a:r>
            <a:endParaRPr lang="en-US" altLang="ja-JP">
              <a:latin typeface="HGP創英角ﾎﾟｯﾌﾟ体" pitchFamily="50" charset="-128"/>
              <a:ea typeface="HGP創英角ﾎﾟｯﾌﾟ体" pitchFamily="50" charset="-128"/>
            </a:endParaRPr>
          </a:p>
          <a:p>
            <a:r>
              <a:rPr lang="ja-JP" altLang="en-US">
                <a:latin typeface="HGP創英角ﾎﾟｯﾌﾟ体" pitchFamily="50" charset="-128"/>
                <a:ea typeface="HGP創英角ﾎﾟｯﾌﾟ体" pitchFamily="50" charset="-128"/>
              </a:rPr>
              <a:t>鼻の奥にいるブドウ球菌が移植される</a:t>
            </a:r>
            <a:endParaRPr lang="en-US" altLang="ja-JP">
              <a:latin typeface="HGP創英角ﾎﾟｯﾌﾟ体" pitchFamily="50" charset="-128"/>
              <a:ea typeface="HGP創英角ﾎﾟｯﾌﾟ体" pitchFamily="50" charset="-128"/>
            </a:endParaRPr>
          </a:p>
          <a:p>
            <a:r>
              <a:rPr lang="ja-JP" altLang="en-US">
                <a:latin typeface="HGP創英角ﾎﾟｯﾌﾟ体" pitchFamily="50" charset="-128"/>
                <a:ea typeface="HGP創英角ﾎﾟｯﾌﾟ体" pitchFamily="50" charset="-128"/>
              </a:rPr>
              <a:t>抗生剤と軟膏で治療</a:t>
            </a:r>
            <a:endParaRPr lang="en-US" altLang="ja-JP">
              <a:latin typeface="HGP創英角ﾎﾟｯﾌﾟ体" pitchFamily="50" charset="-128"/>
              <a:ea typeface="HGP創英角ﾎﾟｯﾌﾟ体" pitchFamily="50" charset="-128"/>
            </a:endParaRPr>
          </a:p>
          <a:p>
            <a:r>
              <a:rPr lang="ja-JP" altLang="en-US">
                <a:latin typeface="HGP創英角ﾎﾟｯﾌﾟ体" pitchFamily="50" charset="-128"/>
                <a:ea typeface="HGP創英角ﾎﾟｯﾌﾟ体" pitchFamily="50" charset="-128"/>
              </a:rPr>
              <a:t>ブドウ球菌性熱傷様症候群に注意</a:t>
            </a:r>
          </a:p>
        </p:txBody>
      </p:sp>
      <p:pic>
        <p:nvPicPr>
          <p:cNvPr id="98308" name="Picture 6" descr="ブドウ球菌性熱傷様皮膚症候群小児 に対する画像結果">
            <a:extLst>
              <a:ext uri="{FF2B5EF4-FFF2-40B4-BE49-F238E27FC236}">
                <a16:creationId xmlns:a16="http://schemas.microsoft.com/office/drawing/2014/main" id="{BA047520-FFC6-5BFC-A55B-86AD666FA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1" y="4305300"/>
            <a:ext cx="356552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8" descr="ブドウ球菌性熱傷様皮膚症候群小児 に対する画像結果">
            <a:extLst>
              <a:ext uri="{FF2B5EF4-FFF2-40B4-BE49-F238E27FC236}">
                <a16:creationId xmlns:a16="http://schemas.microsoft.com/office/drawing/2014/main" id="{5A9B62D0-6120-7675-3417-4C86261E1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4297364"/>
            <a:ext cx="356552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732A441-AB6B-17C5-7AA4-8F2FB5F9092D}"/>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伝　染　性　軟　属　腫</a:t>
            </a:r>
          </a:p>
        </p:txBody>
      </p:sp>
      <p:sp>
        <p:nvSpPr>
          <p:cNvPr id="99331" name="Rectangle 3">
            <a:extLst>
              <a:ext uri="{FF2B5EF4-FFF2-40B4-BE49-F238E27FC236}">
                <a16:creationId xmlns:a16="http://schemas.microsoft.com/office/drawing/2014/main" id="{40DA240D-5749-0FEC-33B1-32FBD43C530D}"/>
              </a:ext>
            </a:extLst>
          </p:cNvPr>
          <p:cNvSpPr>
            <a:spLocks noGrp="1" noChangeArrowheads="1"/>
          </p:cNvSpPr>
          <p:nvPr>
            <p:ph type="body" sz="half" idx="4294967295"/>
          </p:nvPr>
        </p:nvSpPr>
        <p:spPr>
          <a:xfrm>
            <a:off x="1981200" y="1600200"/>
            <a:ext cx="7570788" cy="2260600"/>
          </a:xfrm>
        </p:spPr>
        <p:txBody>
          <a:bodyPr/>
          <a:lstStyle/>
          <a:p>
            <a:pPr eaLnBrk="1" hangingPunct="1"/>
            <a:r>
              <a:rPr lang="ja-JP" altLang="ja-JP" sz="2400">
                <a:ea typeface="HGP創英角ﾎﾟｯﾌﾟ体" pitchFamily="50" charset="-128"/>
              </a:rPr>
              <a:t>軟属腫ウイルスの感染による</a:t>
            </a:r>
          </a:p>
          <a:p>
            <a:pPr eaLnBrk="1" hangingPunct="1"/>
            <a:r>
              <a:rPr lang="ja-JP" altLang="ja-JP" sz="2400">
                <a:ea typeface="HGP創英角ﾎﾟｯﾌﾟ体" pitchFamily="50" charset="-128"/>
              </a:rPr>
              <a:t>つぶすとウイルスの塊が出てくる</a:t>
            </a:r>
          </a:p>
          <a:p>
            <a:pPr eaLnBrk="1" hangingPunct="1"/>
            <a:r>
              <a:rPr lang="ja-JP" altLang="ja-JP" sz="2400">
                <a:ea typeface="HGP創英角ﾎﾟｯﾌﾟ体" pitchFamily="50" charset="-128"/>
              </a:rPr>
              <a:t>掻いたりつぶしたりしてほかの場所や別の人に感染にする、プールのビート板やお風呂で</a:t>
            </a:r>
          </a:p>
          <a:p>
            <a:pPr eaLnBrk="1" hangingPunct="1"/>
            <a:r>
              <a:rPr lang="ja-JP" altLang="ja-JP" sz="2400">
                <a:ea typeface="HGP創英角ﾎﾟｯﾌﾟ体" pitchFamily="50" charset="-128"/>
              </a:rPr>
              <a:t>アトピーや敏感肌の子はうつりやすく増えやすい</a:t>
            </a:r>
          </a:p>
        </p:txBody>
      </p:sp>
      <p:pic>
        <p:nvPicPr>
          <p:cNvPr id="99332" name="Picture 5" descr="image036">
            <a:hlinkClick r:id="rId2"/>
            <a:extLst>
              <a:ext uri="{FF2B5EF4-FFF2-40B4-BE49-F238E27FC236}">
                <a16:creationId xmlns:a16="http://schemas.microsoft.com/office/drawing/2014/main" id="{4F94158D-D324-E533-F949-23515EE89EDD}"/>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495550" y="3933826"/>
            <a:ext cx="2241550" cy="2682875"/>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33" name="Picture 8" descr="mcc">
            <a:hlinkClick r:id="rId4"/>
            <a:extLst>
              <a:ext uri="{FF2B5EF4-FFF2-40B4-BE49-F238E27FC236}">
                <a16:creationId xmlns:a16="http://schemas.microsoft.com/office/drawing/2014/main" id="{743D2DE5-AD93-2CBC-A478-4BF2507D72F8}"/>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5735638" y="4005263"/>
            <a:ext cx="3382962" cy="2500312"/>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乳幼児の誤飲と誤嚥に注意</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以前はタバコがダントツであった</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家族の薬やおもちゃ、ボタン電池は危険</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冷蔵庫の中の薬品やアルコール</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洗剤や消毒液、農薬、漂白剤、殺虫剤など</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食事ではプチトマト、ブドウ、こんにゃく、ピーナッツなどの豆類、ウズラの卵、あめ、白玉団子、ラムネなど</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こんなものも？</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ヤクルトの蓋、ﾍｱﾋﾟﾝ、ボールペンのキャップ</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A295DA56-4DA1-D26B-2D57-62FB5A40AE49}"/>
              </a:ext>
            </a:extLst>
          </p:cNvPr>
          <p:cNvSpPr>
            <a:spLocks noGrp="1" noRot="1" noChangeArrowheads="1"/>
          </p:cNvSpPr>
          <p:nvPr>
            <p:ph type="title" idx="4294967295"/>
          </p:nvPr>
        </p:nvSpPr>
        <p:spPr/>
        <p:txBody>
          <a:bodyPr/>
          <a:lstStyle/>
          <a:p>
            <a:pPr eaLnBrk="1" hangingPunct="1"/>
            <a:r>
              <a:rPr lang="ja-JP" altLang="ja-JP">
                <a:ea typeface="HGS創英角ﾎﾟｯﾌﾟ体" pitchFamily="50" charset="-128"/>
              </a:rPr>
              <a:t>あたましらみ</a:t>
            </a:r>
          </a:p>
        </p:txBody>
      </p:sp>
      <p:pic>
        <p:nvPicPr>
          <p:cNvPr id="100355" name="Picture 5" descr="2-6">
            <a:hlinkClick r:id="rId2"/>
            <a:extLst>
              <a:ext uri="{FF2B5EF4-FFF2-40B4-BE49-F238E27FC236}">
                <a16:creationId xmlns:a16="http://schemas.microsoft.com/office/drawing/2014/main" id="{64DA08EC-7060-C9B7-7FA4-ED57FB505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341438"/>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7" descr="shirami">
            <a:hlinkClick r:id="rId4"/>
            <a:extLst>
              <a:ext uri="{FF2B5EF4-FFF2-40B4-BE49-F238E27FC236}">
                <a16:creationId xmlns:a16="http://schemas.microsoft.com/office/drawing/2014/main" id="{3AF9AAF9-76A0-999A-44A0-E506EE5AE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314" y="1341438"/>
            <a:ext cx="17113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9" descr="img1028706261">
            <a:hlinkClick r:id="rId6"/>
            <a:extLst>
              <a:ext uri="{FF2B5EF4-FFF2-40B4-BE49-F238E27FC236}">
                <a16:creationId xmlns:a16="http://schemas.microsoft.com/office/drawing/2014/main" id="{68C438D9-D82D-B9CF-7F3B-1EC861FECE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6589" y="1412876"/>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11" descr="img1028706264">
            <a:hlinkClick r:id="rId8"/>
            <a:extLst>
              <a:ext uri="{FF2B5EF4-FFF2-40B4-BE49-F238E27FC236}">
                <a16:creationId xmlns:a16="http://schemas.microsoft.com/office/drawing/2014/main" id="{3AE42A9F-FE3C-5052-5843-0EDD3B9CB3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4563" y="1412875"/>
            <a:ext cx="20891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Rectangle 13">
            <a:extLst>
              <a:ext uri="{FF2B5EF4-FFF2-40B4-BE49-F238E27FC236}">
                <a16:creationId xmlns:a16="http://schemas.microsoft.com/office/drawing/2014/main" id="{276973AB-84BF-AB09-415B-F12A41F5AE9A}"/>
              </a:ext>
            </a:extLst>
          </p:cNvPr>
          <p:cNvSpPr>
            <a:spLocks noChangeArrowheads="1"/>
          </p:cNvSpPr>
          <p:nvPr/>
        </p:nvSpPr>
        <p:spPr bwMode="auto">
          <a:xfrm>
            <a:off x="1570038" y="2705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Blip>
                <a:blip r:embed="rId10"/>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11"/>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ja-JP" sz="1800"/>
          </a:p>
        </p:txBody>
      </p:sp>
      <p:sp>
        <p:nvSpPr>
          <p:cNvPr id="100360" name="Rectangle 18">
            <a:extLst>
              <a:ext uri="{FF2B5EF4-FFF2-40B4-BE49-F238E27FC236}">
                <a16:creationId xmlns:a16="http://schemas.microsoft.com/office/drawing/2014/main" id="{0C370986-7CB3-181C-2BE8-7ADE05E6EBB6}"/>
              </a:ext>
            </a:extLst>
          </p:cNvPr>
          <p:cNvSpPr>
            <a:spLocks noChangeArrowheads="1"/>
          </p:cNvSpPr>
          <p:nvPr/>
        </p:nvSpPr>
        <p:spPr bwMode="auto">
          <a:xfrm>
            <a:off x="1570038" y="2590800"/>
            <a:ext cx="260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Blip>
                <a:blip r:embed="rId10"/>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11"/>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ja-JP" sz="900">
                <a:solidFill>
                  <a:srgbClr val="000000"/>
                </a:solidFill>
              </a:rPr>
              <a:t>　</a:t>
            </a:r>
            <a:endParaRPr lang="ja-JP" altLang="ja-JP" sz="1800"/>
          </a:p>
        </p:txBody>
      </p:sp>
      <p:graphicFrame>
        <p:nvGraphicFramePr>
          <p:cNvPr id="80905" name="Group 9">
            <a:extLst>
              <a:ext uri="{FF2B5EF4-FFF2-40B4-BE49-F238E27FC236}">
                <a16:creationId xmlns:a16="http://schemas.microsoft.com/office/drawing/2014/main" id="{77666CFD-1C99-C2AD-3E0C-D46D0AF6378D}"/>
              </a:ext>
            </a:extLst>
          </p:cNvPr>
          <p:cNvGraphicFramePr>
            <a:graphicFrameLocks noGrp="1"/>
          </p:cNvGraphicFramePr>
          <p:nvPr/>
        </p:nvGraphicFramePr>
        <p:xfrm>
          <a:off x="1570039" y="2705100"/>
          <a:ext cx="4383089" cy="2420938"/>
        </p:xfrm>
        <a:graphic>
          <a:graphicData uri="http://schemas.openxmlformats.org/drawingml/2006/table">
            <a:tbl>
              <a:tblPr/>
              <a:tblGrid>
                <a:gridCol w="208254">
                  <a:extLst>
                    <a:ext uri="{9D8B030D-6E8A-4147-A177-3AD203B41FA5}">
                      <a16:colId xmlns:a16="http://schemas.microsoft.com/office/drawing/2014/main" val="20000"/>
                    </a:ext>
                  </a:extLst>
                </a:gridCol>
                <a:gridCol w="4174835">
                  <a:extLst>
                    <a:ext uri="{9D8B030D-6E8A-4147-A177-3AD203B41FA5}">
                      <a16:colId xmlns:a16="http://schemas.microsoft.com/office/drawing/2014/main" val="20001"/>
                    </a:ext>
                  </a:extLst>
                </a:gridCol>
              </a:tblGrid>
              <a:tr h="2420938">
                <a:tc>
                  <a:txBody>
                    <a:bodyPr/>
                    <a:lstStyle>
                      <a:lvl1pPr>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ja-JP" altLang="ja-JP" sz="2800" b="0" i="0" u="none" strike="noStrike" cap="none" normalizeH="0" baseline="0">
                        <a:ln>
                          <a:noFill/>
                        </a:ln>
                        <a:solidFill>
                          <a:schemeClr val="tx1"/>
                        </a:solidFill>
                        <a:effectLst>
                          <a:outerShdw blurRad="38100" dist="38100" dir="2700000" algn="tl">
                            <a:srgbClr val="FFFFFF"/>
                          </a:outerShdw>
                        </a:effectLst>
                        <a:latin typeface="Garamond" panose="02020404030301010803" pitchFamily="18" charset="0"/>
                        <a:ea typeface="ＭＳ Ｐゴシック" panose="020B0600070205080204" pitchFamily="50" charset="-128"/>
                      </a:endParaRPr>
                    </a:p>
                  </a:txBody>
                  <a:tcPr marL="91427" marR="91427"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ja-JP" altLang="ja-JP" sz="2800" b="0" i="0" u="none" strike="noStrike" cap="none" normalizeH="0" baseline="0">
                        <a:ln>
                          <a:noFill/>
                        </a:ln>
                        <a:solidFill>
                          <a:schemeClr val="tx1"/>
                        </a:solidFill>
                        <a:effectLst>
                          <a:outerShdw blurRad="38100" dist="38100" dir="2700000" algn="tl">
                            <a:srgbClr val="FFFFFF"/>
                          </a:outerShdw>
                        </a:effectLst>
                        <a:latin typeface="Garamond" panose="02020404030301010803" pitchFamily="18" charset="0"/>
                        <a:ea typeface="ＭＳ Ｐゴシック" panose="020B0600070205080204" pitchFamily="50" charset="-128"/>
                      </a:endParaRPr>
                    </a:p>
                  </a:txBody>
                  <a:tcPr marL="91427" marR="9142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0908" name="Group 12">
            <a:extLst>
              <a:ext uri="{FF2B5EF4-FFF2-40B4-BE49-F238E27FC236}">
                <a16:creationId xmlns:a16="http://schemas.microsoft.com/office/drawing/2014/main" id="{B2470E23-8776-4307-D3CF-8FD01DDB12C7}"/>
              </a:ext>
            </a:extLst>
          </p:cNvPr>
          <p:cNvGraphicFramePr>
            <a:graphicFrameLocks noGrp="1"/>
          </p:cNvGraphicFramePr>
          <p:nvPr/>
        </p:nvGraphicFramePr>
        <p:xfrm>
          <a:off x="1752600" y="2714625"/>
          <a:ext cx="4205288" cy="2420938"/>
        </p:xfrm>
        <a:graphic>
          <a:graphicData uri="http://schemas.openxmlformats.org/drawingml/2006/table">
            <a:tbl>
              <a:tblPr/>
              <a:tblGrid>
                <a:gridCol w="4205288">
                  <a:extLst>
                    <a:ext uri="{9D8B030D-6E8A-4147-A177-3AD203B41FA5}">
                      <a16:colId xmlns:a16="http://schemas.microsoft.com/office/drawing/2014/main" val="20000"/>
                    </a:ext>
                  </a:extLst>
                </a:gridCol>
              </a:tblGrid>
              <a:tr h="2420938">
                <a:tc>
                  <a:txBody>
                    <a:bodyPr/>
                    <a:lstStyle>
                      <a:lvl1pPr>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ja-JP" altLang="ja-JP" sz="2800" b="0" i="0" u="none" strike="noStrike" cap="none" normalizeH="0" baseline="0">
                        <a:ln>
                          <a:noFill/>
                        </a:ln>
                        <a:solidFill>
                          <a:schemeClr val="tx1"/>
                        </a:solidFill>
                        <a:effectLst>
                          <a:outerShdw blurRad="38100" dist="38100" dir="2700000" algn="tl">
                            <a:srgbClr val="FFFFFF"/>
                          </a:outerShdw>
                        </a:effectLst>
                        <a:latin typeface="Garamond" panose="02020404030301010803" pitchFamily="18" charset="0"/>
                        <a:ea typeface="ＭＳ Ｐゴシック" panose="020B0600070205080204" pitchFamily="50" charset="-128"/>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0910" name="Group 14">
            <a:extLst>
              <a:ext uri="{FF2B5EF4-FFF2-40B4-BE49-F238E27FC236}">
                <a16:creationId xmlns:a16="http://schemas.microsoft.com/office/drawing/2014/main" id="{73F27CC5-62A6-72C6-E4EB-676E3856BFD5}"/>
              </a:ext>
            </a:extLst>
          </p:cNvPr>
          <p:cNvGraphicFramePr>
            <a:graphicFrameLocks noGrp="1"/>
          </p:cNvGraphicFramePr>
          <p:nvPr/>
        </p:nvGraphicFramePr>
        <p:xfrm>
          <a:off x="1762126" y="2724150"/>
          <a:ext cx="4195763" cy="2420938"/>
        </p:xfrm>
        <a:graphic>
          <a:graphicData uri="http://schemas.openxmlformats.org/drawingml/2006/table">
            <a:tbl>
              <a:tblPr/>
              <a:tblGrid>
                <a:gridCol w="4195763">
                  <a:extLst>
                    <a:ext uri="{9D8B030D-6E8A-4147-A177-3AD203B41FA5}">
                      <a16:colId xmlns:a16="http://schemas.microsoft.com/office/drawing/2014/main" val="20000"/>
                    </a:ext>
                  </a:extLst>
                </a:gridCol>
              </a:tblGrid>
              <a:tr h="2420938">
                <a:tc>
                  <a:txBody>
                    <a:bodyPr/>
                    <a:lstStyle>
                      <a:lvl1pPr>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ja-JP" altLang="ja-JP" sz="2800" b="0" i="0" u="none" strike="noStrike" cap="none" normalizeH="0" baseline="0">
                        <a:ln>
                          <a:noFill/>
                        </a:ln>
                        <a:solidFill>
                          <a:schemeClr val="tx1"/>
                        </a:solidFill>
                        <a:effectLst>
                          <a:outerShdw blurRad="38100" dist="38100" dir="2700000" algn="tl">
                            <a:srgbClr val="FFFFFF"/>
                          </a:outerShdw>
                        </a:effectLst>
                        <a:latin typeface="Garamond" panose="02020404030301010803" pitchFamily="18" charset="0"/>
                        <a:ea typeface="ＭＳ Ｐゴシック" panose="020B0600070205080204" pitchFamily="50" charset="-128"/>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0912" name="Group 16">
            <a:extLst>
              <a:ext uri="{FF2B5EF4-FFF2-40B4-BE49-F238E27FC236}">
                <a16:creationId xmlns:a16="http://schemas.microsoft.com/office/drawing/2014/main" id="{BFCE5474-4487-58E2-73DB-25E27439B045}"/>
              </a:ext>
            </a:extLst>
          </p:cNvPr>
          <p:cNvGraphicFramePr>
            <a:graphicFrameLocks noGrp="1"/>
          </p:cNvGraphicFramePr>
          <p:nvPr/>
        </p:nvGraphicFramePr>
        <p:xfrm>
          <a:off x="1771650" y="2733675"/>
          <a:ext cx="4221164" cy="2698750"/>
        </p:xfrm>
        <a:graphic>
          <a:graphicData uri="http://schemas.openxmlformats.org/drawingml/2006/table">
            <a:tbl>
              <a:tblPr/>
              <a:tblGrid>
                <a:gridCol w="208252">
                  <a:extLst>
                    <a:ext uri="{9D8B030D-6E8A-4147-A177-3AD203B41FA5}">
                      <a16:colId xmlns:a16="http://schemas.microsoft.com/office/drawing/2014/main" val="20000"/>
                    </a:ext>
                  </a:extLst>
                </a:gridCol>
                <a:gridCol w="4012912">
                  <a:extLst>
                    <a:ext uri="{9D8B030D-6E8A-4147-A177-3AD203B41FA5}">
                      <a16:colId xmlns:a16="http://schemas.microsoft.com/office/drawing/2014/main" val="20001"/>
                    </a:ext>
                  </a:extLst>
                </a:gridCol>
              </a:tblGrid>
              <a:tr h="974725">
                <a:tc gridSpan="2">
                  <a:txBody>
                    <a:bodyPr/>
                    <a:lstStyle>
                      <a:lvl1pPr marL="342900" indent="-342900">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r>
                        <a:rPr kumimoji="0" lang="en-US" altLang="ja-JP" sz="40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r>
                        <a:rPr kumimoji="0" lang="en-US"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p>
                  </a:txBody>
                  <a:tcPr marL="91426" marR="91426" marT="45601" marB="45601" anchor="ctr" horzOverflow="overflow">
                    <a:lnL>
                      <a:noFill/>
                    </a:lnL>
                    <a:lnR>
                      <a:noFill/>
                    </a:lnR>
                    <a:lnT>
                      <a:noFill/>
                    </a:lnT>
                    <a:lnB>
                      <a:noFill/>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1724025">
                <a:tc>
                  <a:txBody>
                    <a:bodyPr/>
                    <a:lstStyle>
                      <a:lvl1pPr marL="342900" indent="-342900">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endParaRPr kumimoji="0" lang="ja-JP"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marL="91426" marR="91426" marT="45601" marB="45601" anchor="ctr" horzOverflow="overflow">
                    <a:lnL>
                      <a:noFill/>
                    </a:lnL>
                    <a:lnR>
                      <a:noFill/>
                    </a:lnR>
                    <a:lnT>
                      <a:noFill/>
                    </a:lnT>
                    <a:lnB>
                      <a:noFill/>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（アタマジラミの場合）</a:t>
                      </a:r>
                      <a:br>
                        <a:rPr kumimoji="0" lang="ja-JP" altLang="ja-JP" sz="900" b="1"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br>
                      <a:r>
                        <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r>
                        <a:rPr kumimoji="0" lang="ja-JP" altLang="ja-JP" sz="71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r>
                        <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br>
                        <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br>
                      <a:endPar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endParaRPr>
                    </a:p>
                  </a:txBody>
                  <a:tcPr marL="91426" marR="91426" marT="45601" marB="45601"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00372" name="Picture 25" descr="シラミの卵">
            <a:extLst>
              <a:ext uri="{FF2B5EF4-FFF2-40B4-BE49-F238E27FC236}">
                <a16:creationId xmlns:a16="http://schemas.microsoft.com/office/drawing/2014/main" id="{CEB4E40E-5F41-9CF7-7651-453D39AB7D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7850" y="3860800"/>
            <a:ext cx="1257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3" name="Picture 33" descr="スミスリンＬシャンプータイプの効果的な使用方法">
            <a:extLst>
              <a:ext uri="{FF2B5EF4-FFF2-40B4-BE49-F238E27FC236}">
                <a16:creationId xmlns:a16="http://schemas.microsoft.com/office/drawing/2014/main" id="{4B3FD20B-D950-37E9-AB8D-F9F822F0B0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63975" y="3789364"/>
            <a:ext cx="56197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74" descr="p1">
            <a:extLst>
              <a:ext uri="{FF2B5EF4-FFF2-40B4-BE49-F238E27FC236}">
                <a16:creationId xmlns:a16="http://schemas.microsoft.com/office/drawing/2014/main" id="{A1449A40-522E-4275-0A2C-71034F395F2C}"/>
              </a:ext>
            </a:extLst>
          </p:cNvPr>
          <p:cNvPicPr>
            <a:picLocks noGrp="1" noChangeAspect="1" noChangeArrowheads="1"/>
          </p:cNvPicPr>
          <p:nvPr>
            <p:ph idx="4294967295"/>
          </p:nvPr>
        </p:nvPicPr>
        <p:blipFill>
          <a:blip r:embed="rId14">
            <a:extLst>
              <a:ext uri="{28A0092B-C50C-407E-A947-70E740481C1C}">
                <a14:useLocalDpi xmlns:a14="http://schemas.microsoft.com/office/drawing/2010/main" val="0"/>
              </a:ext>
            </a:extLst>
          </a:blip>
          <a:srcRect/>
          <a:stretch>
            <a:fillRect/>
          </a:stretch>
        </p:blipFill>
        <p:spPr>
          <a:xfrm>
            <a:off x="3863975" y="5300664"/>
            <a:ext cx="5619750" cy="1209675"/>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プレースホルダ 2"/>
          <p:cNvSpPr>
            <a:spLocks noGrp="1"/>
          </p:cNvSpPr>
          <p:nvPr>
            <p:ph idx="1"/>
          </p:nvPr>
        </p:nvSpPr>
        <p:spPr/>
        <p:txBody>
          <a:bodyPr/>
          <a:lstStyle/>
          <a:p>
            <a:pPr marL="0" indent="0" algn="ctr">
              <a:buNone/>
            </a:pPr>
            <a:r>
              <a:rPr lang="ja-JP" altLang="en-US" sz="8000">
                <a:latin typeface="HGP創英角ﾎﾟｯﾌﾟ体" panose="040B0A00000000000000" pitchFamily="2" charset="-128"/>
                <a:ea typeface="HGP創英角ﾎﾟｯﾌﾟ体" panose="040B0A00000000000000" pitchFamily="2" charset="-128"/>
              </a:rPr>
              <a:t>お　わ　り</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誤飲を疑った時の対応</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背部等打法、ハイムリック法（腹部突き上げ法）を行う</a:t>
            </a:r>
          </a:p>
          <a:p>
            <a:r>
              <a:rPr lang="ja-JP" altLang="en-US">
                <a:latin typeface="HGP創英角ﾎﾟｯﾌﾟ体" panose="040B0A00000000000000" pitchFamily="2" charset="-128"/>
                <a:ea typeface="HGP創英角ﾎﾟｯﾌﾟ体" panose="040B0A00000000000000" pitchFamily="2" charset="-128"/>
              </a:rPr>
              <a:t>落ち着いて救急車を要請し、その指示に従う</a:t>
            </a:r>
          </a:p>
          <a:p>
            <a:r>
              <a:rPr lang="ja-JP" altLang="en-US">
                <a:latin typeface="HGP創英角ﾎﾟｯﾌﾟ体" panose="040B0A00000000000000" pitchFamily="2" charset="-128"/>
                <a:ea typeface="HGP創英角ﾎﾟｯﾌﾟ体" panose="040B0A00000000000000" pitchFamily="2" charset="-128"/>
              </a:rPr>
              <a:t>指を入れて出そうとするとさらに押し込んでしまう可能性あり</a:t>
            </a:r>
          </a:p>
          <a:p>
            <a:r>
              <a:rPr lang="ja-JP" altLang="en-US">
                <a:latin typeface="HGP創英角ﾎﾟｯﾌﾟ体" panose="040B0A00000000000000" pitchFamily="2" charset="-128"/>
                <a:ea typeface="HGP創英角ﾎﾟｯﾌﾟ体" panose="040B0A00000000000000" pitchFamily="2" charset="-128"/>
              </a:rPr>
              <a:t>意識がなければ心肺蘇生をおこなう</a:t>
            </a:r>
          </a:p>
          <a:p>
            <a:r>
              <a:rPr lang="ja-JP" altLang="en-US">
                <a:latin typeface="HGP創英角ﾎﾟｯﾌﾟ体" panose="040B0A00000000000000" pitchFamily="2" charset="-128"/>
                <a:ea typeface="HGP創英角ﾎﾟｯﾌﾟ体" panose="040B0A00000000000000" pitchFamily="2" charset="-128"/>
              </a:rPr>
              <a:t>変なもの危険なものを食べていたら怒ったりびっくりさせないで吐き出させる</a:t>
            </a:r>
          </a:p>
          <a:p>
            <a:r>
              <a:rPr lang="ja-JP" altLang="en-US">
                <a:latin typeface="HGP創英角ﾎﾟｯﾌﾟ体" panose="040B0A00000000000000" pitchFamily="2" charset="-128"/>
                <a:ea typeface="HGP創英角ﾎﾟｯﾌﾟ体" panose="040B0A00000000000000" pitchFamily="2" charset="-128"/>
              </a:rPr>
              <a:t>ふざけながら食事やお菓子を食べない、座って静かに食べるなど予防が大事</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ctrTitle" idx="4294967295"/>
          </p:nvPr>
        </p:nvSpPr>
        <p:spPr>
          <a:xfrm>
            <a:off x="2063750" y="487363"/>
            <a:ext cx="7772400" cy="1143000"/>
          </a:xfrm>
        </p:spPr>
        <p:txBody>
          <a:bodyPr vert="horz" wrap="square" anchor="ctr" anchorCtr="0"/>
          <a:lstStyle>
            <a:lvl1pPr lvl="0">
              <a:buClrTx/>
              <a:buSzTx/>
              <a:buFontTx/>
              <a:defRPr/>
            </a:lvl1pPr>
          </a:lstStyle>
          <a:p>
            <a:pPr lvl="0" algn="ctr"/>
            <a:r>
              <a:rPr lang="ja-JP" altLang="en-US">
                <a:latin typeface="HGS創英角ﾎﾟｯﾌﾟ体" panose="040B0A00000000000000" pitchFamily="2" charset="-128"/>
                <a:ea typeface="HGS創英角ﾎﾟｯﾌﾟ体" panose="040B0A00000000000000" pitchFamily="2" charset="-128"/>
              </a:rPr>
              <a:t>困ったとき、わからない時は</a:t>
            </a:r>
          </a:p>
        </p:txBody>
      </p:sp>
      <p:sp>
        <p:nvSpPr>
          <p:cNvPr id="15363" name="字幕 2"/>
          <p:cNvSpPr>
            <a:spLocks noGrp="1"/>
          </p:cNvSpPr>
          <p:nvPr>
            <p:ph type="subTitle" idx="4294967295"/>
          </p:nvPr>
        </p:nvSpPr>
        <p:spPr>
          <a:xfrm>
            <a:off x="2438400" y="1630363"/>
            <a:ext cx="7186613" cy="4535487"/>
          </a:xfrm>
        </p:spPr>
        <p:txBody>
          <a:bodyPr vert="horz" wrap="square" anchor="t" anchorCtr="0"/>
          <a:lstStyle>
            <a:lvl1pPr marL="0" lvl="0" indent="0" algn="ctr">
              <a:buClrTx/>
              <a:buSzTx/>
              <a:buFontTx/>
              <a:buNone/>
              <a:defRPr/>
            </a:lvl1pPr>
            <a:lvl2pPr marL="457200" lvl="1" indent="0" algn="ctr">
              <a:buClrTx/>
              <a:buSzTx/>
              <a:buFontTx/>
              <a:buNone/>
              <a:defRPr/>
            </a:lvl2pPr>
            <a:lvl3pPr marL="914400" lvl="2" indent="0" algn="ctr">
              <a:buClr>
                <a:schemeClr val="tx2"/>
              </a:buClr>
              <a:buSzPct val="50000"/>
              <a:buFont typeface="Wingdings" panose="05000000000000000000" pitchFamily="2" charset="2"/>
              <a:buNone/>
              <a:defRPr/>
            </a:lvl3pPr>
            <a:lvl4pPr marL="1371600" lvl="3" indent="0" algn="ctr">
              <a:buClr>
                <a:schemeClr val="tx2"/>
              </a:buClr>
              <a:buSzPct val="50000"/>
              <a:buFont typeface="Wingdings" panose="05000000000000000000" pitchFamily="2" charset="2"/>
              <a:buNone/>
              <a:defRPr/>
            </a:lvl4pPr>
            <a:lvl5pPr marL="1828800" lvl="4" indent="0" algn="ctr">
              <a:buClr>
                <a:schemeClr val="tx2"/>
              </a:buClr>
              <a:buSzPct val="50000"/>
              <a:buFont typeface="Wingdings" panose="05000000000000000000" pitchFamily="2" charset="2"/>
              <a:buNone/>
              <a:defRPr/>
            </a:lvl5pPr>
          </a:lstStyle>
          <a:p>
            <a:pPr lvl="0" algn="l">
              <a:spcBef>
                <a:spcPct val="0"/>
              </a:spcBef>
            </a:pPr>
            <a:r>
              <a:rPr lang="zh-CN" altLang="en-US" sz="1900" dirty="0">
                <a:solidFill>
                  <a:srgbClr val="686357"/>
                </a:solidFill>
              </a:rPr>
              <a:t> 　　</a:t>
            </a: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大阪中毒110番（365日/24時間対応）</a:t>
            </a:r>
            <a:b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b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072-727-2499</a:t>
            </a:r>
            <a:endParaRPr lang="en-US" altLang="ja-JP" sz="2400" dirty="0">
              <a:solidFill>
                <a:srgbClr val="686357"/>
              </a:solidFill>
              <a:latin typeface="HGP創英角ﾎﾟｯﾌﾟ体" panose="040B0A00000000000000" pitchFamily="2" charset="-128"/>
              <a:ea typeface="HGP創英角ﾎﾟｯﾌﾟ体" panose="040B0A00000000000000" pitchFamily="2" charset="-128"/>
            </a:endParaRPr>
          </a:p>
          <a:p>
            <a:pPr lvl="0" algn="l">
              <a:spcBef>
                <a:spcPct val="0"/>
              </a:spcBef>
            </a:pPr>
            <a:endParaRPr lang="zh-CN" altLang="en-US"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つくば中毒110番（365日/9:00〜21:00対応）</a:t>
            </a:r>
            <a:b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b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029-852-9999</a:t>
            </a:r>
            <a:endParaRPr lang="en-US" altLang="ja-JP"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endParaRPr lang="zh-CN" altLang="en-US"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タバコ専用電話（365日/24時間対応）</a:t>
            </a:r>
            <a:b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b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072-726-9922</a:t>
            </a:r>
            <a:endParaRPr lang="en-US" altLang="ja-JP"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※テープによる一般市民向け情報提供</a:t>
            </a:r>
            <a:endParaRPr lang="en-US" altLang="ja-JP"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endParaRPr lang="zh-CN" altLang="en-US"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公益財団法人 日本中毒情報センター</a:t>
            </a:r>
            <a:b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b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a:t>
            </a:r>
            <a:r>
              <a:rPr lang="zh-CN" altLang="en-US" sz="1600" u="sng" dirty="0">
                <a:solidFill>
                  <a:srgbClr val="4080FF"/>
                </a:solidFill>
                <a:latin typeface="HGP創英角ﾎﾟｯﾌﾟ体" panose="040B0A00000000000000" pitchFamily="2" charset="-128"/>
                <a:ea typeface="HGP創英角ﾎﾟｯﾌﾟ体" panose="040B0A00000000000000" pitchFamily="2" charset="-128"/>
                <a:hlinkClick r:id="rId2"/>
              </a:rPr>
              <a:t>ネット検索で誤飲事故や中毒に関する情報がチェックできます</a:t>
            </a:r>
            <a:endParaRPr lang="zh-CN" altLang="en-US" sz="1600" dirty="0">
              <a:solidFill>
                <a:srgbClr val="686357"/>
              </a:solidFill>
              <a:latin typeface="HGP創英角ﾎﾟｯﾌﾟ体" panose="040B0A00000000000000" pitchFamily="2" charset="-128"/>
              <a:ea typeface="HGP創英角ﾎﾟｯﾌﾟ体" panose="040B0A00000000000000" pitchFamily="2" charset="-128"/>
            </a:endParaRPr>
          </a:p>
          <a:p>
            <a:pPr lvl="0"/>
            <a:endParaRPr lang="zh-CN" altLang="en-US" dirty="0"/>
          </a:p>
        </p:txBody>
      </p:sp>
      <p:sp>
        <p:nvSpPr>
          <p:cNvPr id="15364" name="Rectangle 1"/>
          <p:cNvSpPr/>
          <p:nvPr/>
        </p:nvSpPr>
        <p:spPr>
          <a:xfrm>
            <a:off x="1524000" y="-144462"/>
            <a:ext cx="354330" cy="292100"/>
          </a:xfrm>
          <a:prstGeom prst="rect">
            <a:avLst/>
          </a:prstGeom>
          <a:solidFill>
            <a:srgbClr val="FFFFFF"/>
          </a:solidFill>
          <a:ln w="9525">
            <a:noFill/>
          </a:ln>
        </p:spPr>
        <p:txBody>
          <a:bodyPr wrap="none" lIns="0" tIns="0" rIns="0" bIns="0" anchor="ctr" anchorCtr="0">
            <a:spAutoFit/>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r>
              <a:rPr lang="en-US" altLang="ja-JP" sz="1200">
                <a:solidFill>
                  <a:srgbClr val="686357"/>
                </a:solidFill>
              </a:rPr>
              <a:t>  </a:t>
            </a:r>
            <a:r>
              <a:rPr lang="en-US" altLang="ja-JP" sz="1900">
                <a:solidFill>
                  <a:srgbClr val="686357"/>
                </a:solidFill>
              </a:rPr>
              <a:t>    </a:t>
            </a:r>
            <a:endParaRPr lang="en-US" altLang="ja-JP" sz="1800"/>
          </a:p>
        </p:txBody>
      </p:sp>
      <p:sp>
        <p:nvSpPr>
          <p:cNvPr id="15365" name="AutoShape 2" descr="▶"/>
          <p:cNvSpPr>
            <a:spLocks noChangeAspect="1"/>
          </p:cNvSpPr>
          <p:nvPr/>
        </p:nvSpPr>
        <p:spPr>
          <a:xfrm>
            <a:off x="1609725" y="-1079500"/>
            <a:ext cx="304800" cy="304800"/>
          </a:xfrm>
          <a:prstGeom prst="rect">
            <a:avLst/>
          </a:prstGeom>
          <a:noFill/>
          <a:ln w="9525">
            <a:noFill/>
          </a:ln>
        </p:spPr>
        <p:txBody>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endParaRPr sz="1800"/>
          </a:p>
        </p:txBody>
      </p:sp>
      <p:sp>
        <p:nvSpPr>
          <p:cNvPr id="15366" name="AutoShape 3" descr="▶"/>
          <p:cNvSpPr>
            <a:spLocks noChangeAspect="1"/>
          </p:cNvSpPr>
          <p:nvPr/>
        </p:nvSpPr>
        <p:spPr>
          <a:xfrm>
            <a:off x="1609725" y="-606425"/>
            <a:ext cx="304800" cy="304800"/>
          </a:xfrm>
          <a:prstGeom prst="rect">
            <a:avLst/>
          </a:prstGeom>
          <a:noFill/>
          <a:ln w="9525">
            <a:noFill/>
          </a:ln>
        </p:spPr>
        <p:txBody>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endParaRPr sz="1800"/>
          </a:p>
        </p:txBody>
      </p:sp>
      <p:sp>
        <p:nvSpPr>
          <p:cNvPr id="15367" name="AutoShape 4" descr="▶"/>
          <p:cNvSpPr>
            <a:spLocks noChangeAspect="1"/>
          </p:cNvSpPr>
          <p:nvPr/>
        </p:nvSpPr>
        <p:spPr>
          <a:xfrm>
            <a:off x="1609725" y="-133350"/>
            <a:ext cx="304800" cy="301625"/>
          </a:xfrm>
          <a:prstGeom prst="rect">
            <a:avLst/>
          </a:prstGeom>
          <a:noFill/>
          <a:ln w="9525">
            <a:noFill/>
          </a:ln>
        </p:spPr>
        <p:txBody>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endParaRPr sz="1800"/>
          </a:p>
        </p:txBody>
      </p:sp>
      <p:sp>
        <p:nvSpPr>
          <p:cNvPr id="15368" name="AutoShape 5" descr="▶"/>
          <p:cNvSpPr>
            <a:spLocks noChangeAspect="1"/>
          </p:cNvSpPr>
          <p:nvPr/>
        </p:nvSpPr>
        <p:spPr>
          <a:xfrm>
            <a:off x="1609725" y="334963"/>
            <a:ext cx="304800" cy="304800"/>
          </a:xfrm>
          <a:prstGeom prst="rect">
            <a:avLst/>
          </a:prstGeom>
          <a:noFill/>
          <a:ln w="9525">
            <a:noFill/>
          </a:ln>
        </p:spPr>
        <p:txBody>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endParaRPr sz="1800"/>
          </a:p>
        </p:txBody>
      </p:sp>
    </p:spTree>
  </p:cSld>
  <p:clrMapOvr>
    <a:masterClrMapping/>
  </p:clrMapOvr>
  <p:transition spd="med"/>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630</TotalTime>
  <Words>4831</Words>
  <Application>Microsoft Office PowerPoint</Application>
  <PresentationFormat>ワイド画面</PresentationFormat>
  <Paragraphs>476</Paragraphs>
  <Slides>71</Slides>
  <Notes>15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71</vt:i4>
      </vt:variant>
    </vt:vector>
  </HeadingPairs>
  <TitlesOfParts>
    <vt:vector size="82" baseType="lpstr">
      <vt:lpstr>HGP創英角ｺﾞｼｯｸUB</vt:lpstr>
      <vt:lpstr>HGP創英角ﾎﾟｯﾌﾟ体</vt:lpstr>
      <vt:lpstr>HGS創英角ﾎﾟｯﾌﾟ体</vt:lpstr>
      <vt:lpstr>HG創英角ﾎﾟｯﾌﾟ体</vt:lpstr>
      <vt:lpstr>ＭＳ Ｐゴシック</vt:lpstr>
      <vt:lpstr>ＭＳ Ｐゴシック</vt:lpstr>
      <vt:lpstr>Arial</vt:lpstr>
      <vt:lpstr>Calibri</vt:lpstr>
      <vt:lpstr>Garamond</vt:lpstr>
      <vt:lpstr>Wingdings</vt:lpstr>
      <vt:lpstr>Office テーマ</vt:lpstr>
      <vt:lpstr>こどもの病気やけがの時のホームケア</vt:lpstr>
      <vt:lpstr>桜花台こどもクリニック</vt:lpstr>
      <vt:lpstr>生まれてから健康な成人になるまでに 必要な２つのこと</vt:lpstr>
      <vt:lpstr>子どものケガの特徴</vt:lpstr>
      <vt:lpstr>誤飲、誤嚥</vt:lpstr>
      <vt:lpstr>転倒による事故</vt:lpstr>
      <vt:lpstr>乳幼児の誤飲と誤嚥に注意</vt:lpstr>
      <vt:lpstr>誤飲を疑った時の対応</vt:lpstr>
      <vt:lpstr>困ったとき、わからない時は</vt:lpstr>
      <vt:lpstr>子どもの心肺蘇生とAED</vt:lpstr>
      <vt:lpstr>子どもの年代別死亡原因の順位</vt:lpstr>
      <vt:lpstr>こどもの病気はほとんどが感染症</vt:lpstr>
      <vt:lpstr>病気は病原体と体の防御システムである免疫との戦いである</vt:lpstr>
      <vt:lpstr>PowerPoint プレゼンテーション</vt:lpstr>
      <vt:lpstr>PowerPoint プレゼンテーション</vt:lpstr>
      <vt:lpstr>異物や病原体が侵入しないために</vt:lpstr>
      <vt:lpstr>呼吸器　口から鼻へ</vt:lpstr>
      <vt:lpstr>呼吸器の症状</vt:lpstr>
      <vt:lpstr>消化器　　　口から肛門へ</vt:lpstr>
      <vt:lpstr>消化器症状</vt:lpstr>
      <vt:lpstr>病気は免疫が治す</vt:lpstr>
      <vt:lpstr>薬の飲む時間と一日の回数など</vt:lpstr>
      <vt:lpstr>薬の効果と定常状態</vt:lpstr>
      <vt:lpstr>薬の飲み方</vt:lpstr>
      <vt:lpstr>PowerPoint プレゼンテーション</vt:lpstr>
      <vt:lpstr>乳幼児の薬の飲ませ方</vt:lpstr>
      <vt:lpstr>シロップと座薬の使い方</vt:lpstr>
      <vt:lpstr>子どもの怪我や外傷などについて</vt:lpstr>
      <vt:lpstr>頭を打撲した時の対応</vt:lpstr>
      <vt:lpstr>擦り傷、切り傷、打撲、捻挫</vt:lpstr>
      <vt:lpstr>鼻　出　血　の　場　合</vt:lpstr>
      <vt:lpstr>鼻出血の部位</vt:lpstr>
      <vt:lpstr>肘内障</vt:lpstr>
      <vt:lpstr>肘内障</vt:lpstr>
      <vt:lpstr>子どもの熱中症</vt:lpstr>
      <vt:lpstr>熱中症の予防</vt:lpstr>
      <vt:lpstr>熱中症の処置</vt:lpstr>
      <vt:lpstr>や　け　ど</vt:lpstr>
      <vt:lpstr>やけどの処置</vt:lpstr>
      <vt:lpstr>日焼けと低温やけど</vt:lpstr>
      <vt:lpstr>PowerPoint プレゼンテーション</vt:lpstr>
      <vt:lpstr>突発性発疹症</vt:lpstr>
      <vt:lpstr>突発性発疹の症状</vt:lpstr>
      <vt:lpstr>みずぼうそう（水痘）</vt:lpstr>
      <vt:lpstr>PowerPoint プレゼンテーション</vt:lpstr>
      <vt:lpstr>流　行　性　耳　下　腺　炎 （おたふくかぜ）</vt:lpstr>
      <vt:lpstr>PowerPoint プレゼンテーション</vt:lpstr>
      <vt:lpstr>溶　連　菌　性　咽　頭　炎</vt:lpstr>
      <vt:lpstr>PowerPoint プレゼンテーション</vt:lpstr>
      <vt:lpstr>RSウイルス感染症</vt:lpstr>
      <vt:lpstr>RSウイルス感染症の予防</vt:lpstr>
      <vt:lpstr>ヒトメタニューモウイルス感染症</vt:lpstr>
      <vt:lpstr>マイコプラズマ肺炎</vt:lpstr>
      <vt:lpstr>風　疹　（三日はしか）</vt:lpstr>
      <vt:lpstr>PowerPoint プレゼンテーション</vt:lpstr>
      <vt:lpstr>麻　疹　（はしか）</vt:lpstr>
      <vt:lpstr>PowerPoint プレゼンテーション</vt:lpstr>
      <vt:lpstr>PowerPoint プレゼンテーション</vt:lpstr>
      <vt:lpstr>ウ　イ　ル　ス　性　胃　腸　炎</vt:lpstr>
      <vt:lpstr>細　菌　性　胃　腸　炎</vt:lpstr>
      <vt:lpstr>ウ　イ　ル　ス　性　胃　腸　炎</vt:lpstr>
      <vt:lpstr>咽　頭　結　膜　熱</vt:lpstr>
      <vt:lpstr>ヘルパンギーナ</vt:lpstr>
      <vt:lpstr>伝染性紅斑（りんご病）</vt:lpstr>
      <vt:lpstr>伝染性紅斑（りんご病）</vt:lpstr>
      <vt:lpstr>インフルエンザ</vt:lpstr>
      <vt:lpstr>インフルエンザの経過</vt:lpstr>
      <vt:lpstr>とびひ（伝染性膿痂疹）</vt:lpstr>
      <vt:lpstr>伝　染　性　軟　属　腫</vt:lpstr>
      <vt:lpstr>あたましらみ</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こどもの病気やけがの時のホームケア</dc:title>
  <dc:creator>User</dc:creator>
  <cp:lastModifiedBy>kenichi mizutani</cp:lastModifiedBy>
  <cp:revision>91</cp:revision>
  <dcterms:created xsi:type="dcterms:W3CDTF">2024-09-13T02:30:00Z</dcterms:created>
  <dcterms:modified xsi:type="dcterms:W3CDTF">2026-06-18T23:11:54Z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1041-11.2.0.10624</vt:lpwstr>
  </property>
  <property fmtid="{D5CDD505-2E9C-101B-9397-08002B2CF9AE}" pid="3" name="ICV">
    <vt:lpwstr>3204906B8A484394A4CFC7316134600D</vt:lpwstr>
  </property>
</Properties>
</file>